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99" r:id="rId4"/>
    <p:sldMasterId id="2147487901" r:id="rId5"/>
    <p:sldMasterId id="2147488151" r:id="rId6"/>
    <p:sldMasterId id="2147488160" r:id="rId7"/>
    <p:sldMasterId id="2147488162" r:id="rId8"/>
    <p:sldMasterId id="2147488164" r:id="rId9"/>
    <p:sldMasterId id="2147488166" r:id="rId10"/>
    <p:sldMasterId id="2147488174" r:id="rId11"/>
    <p:sldMasterId id="2147488178" r:id="rId12"/>
    <p:sldMasterId id="2147488183" r:id="rId13"/>
    <p:sldMasterId id="2147488190" r:id="rId14"/>
    <p:sldMasterId id="2147488192" r:id="rId15"/>
    <p:sldMasterId id="2147488194" r:id="rId16"/>
    <p:sldMasterId id="2147488196" r:id="rId17"/>
    <p:sldMasterId id="2147488199" r:id="rId18"/>
    <p:sldMasterId id="2147488201" r:id="rId19"/>
    <p:sldMasterId id="2147488203" r:id="rId20"/>
  </p:sldMasterIdLst>
  <p:notesMasterIdLst>
    <p:notesMasterId r:id="rId96"/>
  </p:notesMasterIdLst>
  <p:handoutMasterIdLst>
    <p:handoutMasterId r:id="rId97"/>
  </p:handoutMasterIdLst>
  <p:sldIdLst>
    <p:sldId id="2088" r:id="rId21"/>
    <p:sldId id="2117" r:id="rId22"/>
    <p:sldId id="2120" r:id="rId23"/>
    <p:sldId id="2158" r:id="rId24"/>
    <p:sldId id="2118" r:id="rId25"/>
    <p:sldId id="2184" r:id="rId26"/>
    <p:sldId id="2122" r:id="rId27"/>
    <p:sldId id="2113" r:id="rId28"/>
    <p:sldId id="2114" r:id="rId29"/>
    <p:sldId id="2123" r:id="rId30"/>
    <p:sldId id="2124" r:id="rId31"/>
    <p:sldId id="2125" r:id="rId32"/>
    <p:sldId id="2126" r:id="rId33"/>
    <p:sldId id="2127" r:id="rId34"/>
    <p:sldId id="2171" r:id="rId35"/>
    <p:sldId id="2160" r:id="rId36"/>
    <p:sldId id="2170" r:id="rId37"/>
    <p:sldId id="2150" r:id="rId38"/>
    <p:sldId id="2151" r:id="rId39"/>
    <p:sldId id="2152" r:id="rId40"/>
    <p:sldId id="2195" r:id="rId41"/>
    <p:sldId id="2197" r:id="rId42"/>
    <p:sldId id="2213" r:id="rId43"/>
    <p:sldId id="2204" r:id="rId44"/>
    <p:sldId id="2205" r:id="rId45"/>
    <p:sldId id="2206" r:id="rId46"/>
    <p:sldId id="2199" r:id="rId47"/>
    <p:sldId id="2214" r:id="rId48"/>
    <p:sldId id="2207" r:id="rId49"/>
    <p:sldId id="2219" r:id="rId50"/>
    <p:sldId id="2217" r:id="rId51"/>
    <p:sldId id="2220" r:id="rId52"/>
    <p:sldId id="2221" r:id="rId53"/>
    <p:sldId id="2218" r:id="rId54"/>
    <p:sldId id="2229" r:id="rId55"/>
    <p:sldId id="2222" r:id="rId56"/>
    <p:sldId id="2230" r:id="rId57"/>
    <p:sldId id="2231" r:id="rId58"/>
    <p:sldId id="2232" r:id="rId59"/>
    <p:sldId id="2233" r:id="rId60"/>
    <p:sldId id="2228" r:id="rId61"/>
    <p:sldId id="2211" r:id="rId62"/>
    <p:sldId id="2208" r:id="rId63"/>
    <p:sldId id="2210" r:id="rId64"/>
    <p:sldId id="2215" r:id="rId65"/>
    <p:sldId id="2227" r:id="rId66"/>
    <p:sldId id="2234" r:id="rId67"/>
    <p:sldId id="2235" r:id="rId68"/>
    <p:sldId id="2236" r:id="rId69"/>
    <p:sldId id="2128" r:id="rId70"/>
    <p:sldId id="2129" r:id="rId71"/>
    <p:sldId id="2172" r:id="rId72"/>
    <p:sldId id="2193" r:id="rId73"/>
    <p:sldId id="2194" r:id="rId74"/>
    <p:sldId id="2180" r:id="rId75"/>
    <p:sldId id="2181" r:id="rId76"/>
    <p:sldId id="2175" r:id="rId77"/>
    <p:sldId id="2173" r:id="rId78"/>
    <p:sldId id="2179" r:id="rId79"/>
    <p:sldId id="2182" r:id="rId80"/>
    <p:sldId id="2183" r:id="rId81"/>
    <p:sldId id="2185" r:id="rId82"/>
    <p:sldId id="2186" r:id="rId83"/>
    <p:sldId id="2164" r:id="rId84"/>
    <p:sldId id="2187" r:id="rId85"/>
    <p:sldId id="2188" r:id="rId86"/>
    <p:sldId id="2192" r:id="rId87"/>
    <p:sldId id="2189" r:id="rId88"/>
    <p:sldId id="2191" r:id="rId89"/>
    <p:sldId id="2190" r:id="rId90"/>
    <p:sldId id="2224" r:id="rId91"/>
    <p:sldId id="2225" r:id="rId92"/>
    <p:sldId id="2226" r:id="rId93"/>
    <p:sldId id="1226" r:id="rId94"/>
    <p:sldId id="1227" r:id="rId95"/>
  </p:sldIdLst>
  <p:sldSz cx="9144000" cy="6858000" type="screen4x3"/>
  <p:notesSz cx="7315200" cy="9601200"/>
  <p:custDataLst>
    <p:tags r:id="rId9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FC18"/>
    <a:srgbClr val="009696"/>
    <a:srgbClr val="FFFFCC"/>
    <a:srgbClr val="FF0066"/>
    <a:srgbClr val="FFF301"/>
    <a:srgbClr val="3D9838"/>
    <a:srgbClr val="339966"/>
    <a:srgbClr val="00CC99"/>
    <a:srgbClr val="33CC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538" autoAdjust="0"/>
  </p:normalViewPr>
  <p:slideViewPr>
    <p:cSldViewPr>
      <p:cViewPr varScale="1">
        <p:scale>
          <a:sx n="83" d="100"/>
          <a:sy n="83" d="100"/>
        </p:scale>
        <p:origin x="869" y="110"/>
      </p:cViewPr>
      <p:guideLst>
        <p:guide orient="horz" pos="2064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70" y="-10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6" Type="http://schemas.openxmlformats.org/officeDocument/2006/relationships/slide" Target="slides/slide56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87" Type="http://schemas.openxmlformats.org/officeDocument/2006/relationships/slide" Target="slides/slide67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77" Type="http://schemas.openxmlformats.org/officeDocument/2006/relationships/slide" Target="slides/slide57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openxmlformats.org/officeDocument/2006/relationships/slide" Target="slides/slide73.xml"/><Relationship Id="rId98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91" Type="http://schemas.openxmlformats.org/officeDocument/2006/relationships/slide" Target="slides/slide71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openxmlformats.org/officeDocument/2006/relationships/slide" Target="slides/slide74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ooks\2016%20-%20Business%20of%20Golf%20-%20Primer\NGF%20Statistics\NGF%20Course%20Facilties%20Golfers%20Data%20-%20Kass%20Core%20Data%20Sheet%20-%20JJK%20Updated%203%2025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/>
              <a:t>Golfers Per 18 Hole Equivalent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65898787444957"/>
          <c:y val="0.18300925925925926"/>
          <c:w val="0.81730244463243751"/>
          <c:h val="0.7095913531641877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00969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8"/>
            <c:spPr>
              <a:solidFill>
                <a:srgbClr val="009696"/>
              </a:soli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trendline>
            <c:spPr>
              <a:ln w="19050" cap="rnd">
                <a:solidFill>
                  <a:srgbClr val="FFC000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Golfers!$S$21:$S$50</c:f>
              <c:strCache>
                <c:ptCount val="30"/>
                <c:pt idx="0">
                  <c:v>86</c:v>
                </c:pt>
                <c:pt idx="1">
                  <c:v>87</c:v>
                </c:pt>
                <c:pt idx="2">
                  <c:v>88</c:v>
                </c:pt>
                <c:pt idx="3">
                  <c:v>89</c:v>
                </c:pt>
                <c:pt idx="4">
                  <c:v>90</c:v>
                </c:pt>
                <c:pt idx="5">
                  <c:v>91</c:v>
                </c:pt>
                <c:pt idx="6">
                  <c:v>92</c:v>
                </c:pt>
                <c:pt idx="7">
                  <c:v>93</c:v>
                </c:pt>
                <c:pt idx="8">
                  <c:v>94</c:v>
                </c:pt>
                <c:pt idx="9">
                  <c:v>95</c:v>
                </c:pt>
                <c:pt idx="10">
                  <c:v>96</c:v>
                </c:pt>
                <c:pt idx="11">
                  <c:v>97</c:v>
                </c:pt>
                <c:pt idx="12">
                  <c:v>98</c:v>
                </c:pt>
                <c:pt idx="13">
                  <c:v>99</c:v>
                </c:pt>
                <c:pt idx="14">
                  <c:v>00</c:v>
                </c:pt>
                <c:pt idx="15">
                  <c:v>01</c:v>
                </c:pt>
                <c:pt idx="16">
                  <c:v>02</c:v>
                </c:pt>
                <c:pt idx="17">
                  <c:v>03</c:v>
                </c:pt>
                <c:pt idx="18">
                  <c:v>04</c:v>
                </c:pt>
                <c:pt idx="19">
                  <c:v>05</c:v>
                </c:pt>
                <c:pt idx="20">
                  <c:v>06</c:v>
                </c:pt>
                <c:pt idx="21">
                  <c:v>07</c:v>
                </c:pt>
                <c:pt idx="22">
                  <c:v>08</c:v>
                </c:pt>
                <c:pt idx="23">
                  <c:v>09</c:v>
                </c:pt>
                <c:pt idx="24">
                  <c:v>10</c:v>
                </c:pt>
                <c:pt idx="25">
                  <c:v>11</c:v>
                </c:pt>
                <c:pt idx="26">
                  <c:v>12</c:v>
                </c:pt>
                <c:pt idx="27">
                  <c:v>13</c:v>
                </c:pt>
                <c:pt idx="28">
                  <c:v>14</c:v>
                </c:pt>
                <c:pt idx="29">
                  <c:v>15</c:v>
                </c:pt>
              </c:strCache>
            </c:strRef>
          </c:cat>
          <c:val>
            <c:numRef>
              <c:f>Golfers!$T$21:$T$50</c:f>
              <c:numCache>
                <c:formatCode>#,##0</c:formatCode>
                <c:ptCount val="30"/>
                <c:pt idx="0">
                  <c:v>1882.3988872110338</c:v>
                </c:pt>
                <c:pt idx="1">
                  <c:v>1994.9579832846971</c:v>
                </c:pt>
                <c:pt idx="2">
                  <c:v>2100.8968235643024</c:v>
                </c:pt>
                <c:pt idx="3">
                  <c:v>2178.0695827662462</c:v>
                </c:pt>
                <c:pt idx="4">
                  <c:v>2192</c:v>
                </c:pt>
                <c:pt idx="5">
                  <c:v>2152.958651335302</c:v>
                </c:pt>
                <c:pt idx="6">
                  <c:v>2106.2351060449746</c:v>
                </c:pt>
                <c:pt idx="7">
                  <c:v>2039.7551119851844</c:v>
                </c:pt>
                <c:pt idx="8">
                  <c:v>1976.7785088265457</c:v>
                </c:pt>
                <c:pt idx="9">
                  <c:v>1965.105523908574</c:v>
                </c:pt>
                <c:pt idx="10">
                  <c:v>1896.2131862658339</c:v>
                </c:pt>
                <c:pt idx="11">
                  <c:v>1981.610385302961</c:v>
                </c:pt>
                <c:pt idx="12">
                  <c:v>1929.4022243748611</c:v>
                </c:pt>
                <c:pt idx="13">
                  <c:v>1878.307573505406</c:v>
                </c:pt>
                <c:pt idx="14">
                  <c:v>2021.5706511665742</c:v>
                </c:pt>
                <c:pt idx="15">
                  <c:v>2050.4919105338336</c:v>
                </c:pt>
                <c:pt idx="16">
                  <c:v>2028.9246430026399</c:v>
                </c:pt>
                <c:pt idx="17">
                  <c:v>2061.1977057267968</c:v>
                </c:pt>
                <c:pt idx="18">
                  <c:v>1991.0817725308123</c:v>
                </c:pt>
                <c:pt idx="19">
                  <c:v>1997.5455171656217</c:v>
                </c:pt>
                <c:pt idx="20">
                  <c:v>1991.9494922501337</c:v>
                </c:pt>
                <c:pt idx="21">
                  <c:v>1974.0272763738467</c:v>
                </c:pt>
                <c:pt idx="22">
                  <c:v>1906.8457877929134</c:v>
                </c:pt>
                <c:pt idx="23">
                  <c:v>1809.1995460311105</c:v>
                </c:pt>
                <c:pt idx="24">
                  <c:v>1751.2077294685992</c:v>
                </c:pt>
                <c:pt idx="25">
                  <c:v>1737.5431005341086</c:v>
                </c:pt>
                <c:pt idx="26">
                  <c:v>1724.3729552889858</c:v>
                </c:pt>
                <c:pt idx="27">
                  <c:v>1695.8462066598008</c:v>
                </c:pt>
                <c:pt idx="28">
                  <c:v>1690.1018217081109</c:v>
                </c:pt>
                <c:pt idx="29">
                  <c:v>1686.6710991356688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627-42E4-8A09-3B8E9842B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864080"/>
        <c:axId val="530853496"/>
      </c:lineChart>
      <c:catAx>
        <c:axId val="53086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853496"/>
        <c:crosses val="autoZero"/>
        <c:auto val="1"/>
        <c:lblAlgn val="ctr"/>
        <c:lblOffset val="100"/>
        <c:noMultiLvlLbl val="0"/>
      </c:catAx>
      <c:valAx>
        <c:axId val="530853496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86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805F2-E6C7-41BA-B519-025A88CB6585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E79C23-2B0D-4285-A291-E7913A98FD82}">
      <dgm:prSet phldrT="[Text]"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 Your Golf Course Have to Be Financial Self Sustaining?</a:t>
          </a:r>
        </a:p>
      </dgm:t>
    </dgm:pt>
    <dgm:pt modelId="{CD7D48BD-51D9-445E-9B1C-7E706A05F1FD}" type="parTrans" cxnId="{2523750A-B1DE-4B53-8FDD-9E28E7CE581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B05C50-CB5B-4651-847E-A8EE4D0CF900}" type="sibTrans" cxnId="{2523750A-B1DE-4B53-8FDD-9E28E7CE581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FE3D29-C5ED-4D15-8CDB-A0F805DB716A}">
      <dgm:prSet phldrT="[Text]" custT="1"/>
      <dgm:spPr>
        <a:solidFill>
          <a:srgbClr val="3D9838"/>
        </a:solidFill>
      </dgm:spPr>
      <dgm:t>
        <a:bodyPr/>
        <a:lstStyle/>
        <a:p>
          <a:r>
            <a:rPr lang="en-US" sz="20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Yes</a:t>
          </a:r>
        </a:p>
      </dgm:t>
    </dgm:pt>
    <dgm:pt modelId="{09C9B66E-26F3-4E3D-9924-6AB099EE59B4}" type="parTrans" cxnId="{974D2170-F9C9-40D9-9D49-4B35A2553EB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E04558-5049-4912-9B51-DAAB451DA8F0}" type="sibTrans" cxnId="{974D2170-F9C9-40D9-9D49-4B35A2553EB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BEC1E5-5A79-468D-A814-4B3A4CA6C910}">
      <dgm:prSet custT="1"/>
      <dgm:spPr/>
      <dgm:t>
        <a:bodyPr/>
        <a:lstStyle/>
        <a:p>
          <a:r>
            <a: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No</a:t>
          </a:r>
        </a:p>
      </dgm:t>
    </dgm:pt>
    <dgm:pt modelId="{306DD60B-638A-44EA-AA99-4F8BC21F4AC0}" type="parTrans" cxnId="{1E40CEF1-5BF3-4FE5-A1DF-AB37D95ABF5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3670E1-78DF-4040-945F-87BA77AE0464}" type="sibTrans" cxnId="{1E40CEF1-5BF3-4FE5-A1DF-AB37D95ABF5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2FBC3D-B0F4-421F-9FC9-E4C6C263C143}">
      <dgm:prSet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</dgm:t>
    </dgm:pt>
    <dgm:pt modelId="{C7BA9CA8-41A2-4779-B8FF-2EC700FF626C}" type="parTrans" cxnId="{AD64E1FC-3EAA-4B7E-8285-1E4581D101C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8BEFE5-D567-49AC-8B87-6673100BCB38}" type="sibTrans" cxnId="{AD64E1FC-3EAA-4B7E-8285-1E4581D101C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06D5DC-4FE9-4CCC-8672-84536D940147}">
      <dgm:prSet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 + Future Capital</a:t>
          </a:r>
        </a:p>
      </dgm:t>
    </dgm:pt>
    <dgm:pt modelId="{A6BBA4D2-DAA5-47C2-B7E1-163523D4D127}" type="parTrans" cxnId="{30C30944-FCA1-4D59-90FC-AA91E83B99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743C79-303A-49E9-B809-DEB2DE27C5CD}" type="sibTrans" cxnId="{30C30944-FCA1-4D59-90FC-AA91E83B99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964DF3-C049-4AC7-8608-48A913E2E04E}">
      <dgm:prSet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+ Future Capital + Debt</a:t>
          </a:r>
        </a:p>
      </dgm:t>
    </dgm:pt>
    <dgm:pt modelId="{A3319E22-1346-4383-9A89-EE589C7F523C}" type="parTrans" cxnId="{559BDC55-9DD4-4B2F-8A30-727EDBD73CE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3E3BE9-6EA1-4095-9E03-31DCD623C22E}" type="sibTrans" cxnId="{559BDC55-9DD4-4B2F-8A30-727EDBD73CE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8FC6E6-8DD8-4427-B1DA-8E82153F7AC0}" type="pres">
      <dgm:prSet presAssocID="{CD9805F2-E6C7-41BA-B519-025A88CB65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63F593-A181-451E-BA7F-C1248BA5A86A}" type="pres">
      <dgm:prSet presAssocID="{A8E79C23-2B0D-4285-A291-E7913A98FD82}" presName="hierRoot1" presStyleCnt="0">
        <dgm:presLayoutVars>
          <dgm:hierBranch val="init"/>
        </dgm:presLayoutVars>
      </dgm:prSet>
      <dgm:spPr/>
    </dgm:pt>
    <dgm:pt modelId="{535524D1-A474-4485-BDE0-C7B89A8B2339}" type="pres">
      <dgm:prSet presAssocID="{A8E79C23-2B0D-4285-A291-E7913A98FD82}" presName="rootComposite1" presStyleCnt="0"/>
      <dgm:spPr/>
    </dgm:pt>
    <dgm:pt modelId="{F15376DD-0F92-4EBC-B8A7-FDEA90436D65}" type="pres">
      <dgm:prSet presAssocID="{A8E79C23-2B0D-4285-A291-E7913A98FD82}" presName="rootText1" presStyleLbl="node0" presStyleIdx="0" presStyleCnt="1">
        <dgm:presLayoutVars>
          <dgm:chPref val="3"/>
        </dgm:presLayoutVars>
      </dgm:prSet>
      <dgm:spPr/>
    </dgm:pt>
    <dgm:pt modelId="{3AF3225F-78A6-4BB6-839C-C659577118BF}" type="pres">
      <dgm:prSet presAssocID="{A8E79C23-2B0D-4285-A291-E7913A98FD82}" presName="rootConnector1" presStyleLbl="node1" presStyleIdx="0" presStyleCnt="0"/>
      <dgm:spPr/>
    </dgm:pt>
    <dgm:pt modelId="{96A5AE82-5557-4B57-80EE-686E72656BB6}" type="pres">
      <dgm:prSet presAssocID="{A8E79C23-2B0D-4285-A291-E7913A98FD82}" presName="hierChild2" presStyleCnt="0"/>
      <dgm:spPr/>
    </dgm:pt>
    <dgm:pt modelId="{ADD4B135-A0A7-4C70-AD54-3035F18D1F0A}" type="pres">
      <dgm:prSet presAssocID="{09C9B66E-26F3-4E3D-9924-6AB099EE59B4}" presName="Name37" presStyleLbl="parChTrans1D2" presStyleIdx="0" presStyleCnt="2"/>
      <dgm:spPr/>
    </dgm:pt>
    <dgm:pt modelId="{3BAA06B6-23AA-46D9-A5E1-AE9D195F0298}" type="pres">
      <dgm:prSet presAssocID="{BFFE3D29-C5ED-4D15-8CDB-A0F805DB716A}" presName="hierRoot2" presStyleCnt="0">
        <dgm:presLayoutVars>
          <dgm:hierBranch val="init"/>
        </dgm:presLayoutVars>
      </dgm:prSet>
      <dgm:spPr/>
    </dgm:pt>
    <dgm:pt modelId="{35713099-9781-4DED-BDD1-560F86E515A9}" type="pres">
      <dgm:prSet presAssocID="{BFFE3D29-C5ED-4D15-8CDB-A0F805DB716A}" presName="rootComposite" presStyleCnt="0"/>
      <dgm:spPr/>
    </dgm:pt>
    <dgm:pt modelId="{7DF55680-3F6A-4726-A803-E919A3B20850}" type="pres">
      <dgm:prSet presAssocID="{BFFE3D29-C5ED-4D15-8CDB-A0F805DB716A}" presName="rootText" presStyleLbl="node2" presStyleIdx="0" presStyleCnt="2">
        <dgm:presLayoutVars>
          <dgm:chPref val="3"/>
        </dgm:presLayoutVars>
      </dgm:prSet>
      <dgm:spPr/>
    </dgm:pt>
    <dgm:pt modelId="{E5B60EAB-6C04-40DB-A06B-485B9D29FE48}" type="pres">
      <dgm:prSet presAssocID="{BFFE3D29-C5ED-4D15-8CDB-A0F805DB716A}" presName="rootConnector" presStyleLbl="node2" presStyleIdx="0" presStyleCnt="2"/>
      <dgm:spPr/>
    </dgm:pt>
    <dgm:pt modelId="{1DAB3533-DA38-43CA-89A8-278D4AE3D776}" type="pres">
      <dgm:prSet presAssocID="{BFFE3D29-C5ED-4D15-8CDB-A0F805DB716A}" presName="hierChild4" presStyleCnt="0"/>
      <dgm:spPr/>
    </dgm:pt>
    <dgm:pt modelId="{B49C0BFD-0618-4FC7-8386-3873A0507205}" type="pres">
      <dgm:prSet presAssocID="{C7BA9CA8-41A2-4779-B8FF-2EC700FF626C}" presName="Name37" presStyleLbl="parChTrans1D3" presStyleIdx="0" presStyleCnt="3"/>
      <dgm:spPr/>
    </dgm:pt>
    <dgm:pt modelId="{71F32527-2D01-4722-AF8E-0DE242C2CB18}" type="pres">
      <dgm:prSet presAssocID="{632FBC3D-B0F4-421F-9FC9-E4C6C263C143}" presName="hierRoot2" presStyleCnt="0">
        <dgm:presLayoutVars>
          <dgm:hierBranch val="init"/>
        </dgm:presLayoutVars>
      </dgm:prSet>
      <dgm:spPr/>
    </dgm:pt>
    <dgm:pt modelId="{8ED3F7BD-7D06-4D7C-BE54-EF54E683FD3F}" type="pres">
      <dgm:prSet presAssocID="{632FBC3D-B0F4-421F-9FC9-E4C6C263C143}" presName="rootComposite" presStyleCnt="0"/>
      <dgm:spPr/>
    </dgm:pt>
    <dgm:pt modelId="{4B1F39FD-0CED-4301-8F01-194067C9037D}" type="pres">
      <dgm:prSet presAssocID="{632FBC3D-B0F4-421F-9FC9-E4C6C263C143}" presName="rootText" presStyleLbl="node3" presStyleIdx="0" presStyleCnt="3" custLinFactX="-56197" custLinFactNeighborX="-100000" custLinFactNeighborY="3718">
        <dgm:presLayoutVars>
          <dgm:chPref val="3"/>
        </dgm:presLayoutVars>
      </dgm:prSet>
      <dgm:spPr/>
    </dgm:pt>
    <dgm:pt modelId="{EE2AB51B-91CF-408D-9E33-FEA59B855A88}" type="pres">
      <dgm:prSet presAssocID="{632FBC3D-B0F4-421F-9FC9-E4C6C263C143}" presName="rootConnector" presStyleLbl="node3" presStyleIdx="0" presStyleCnt="3"/>
      <dgm:spPr/>
    </dgm:pt>
    <dgm:pt modelId="{0F6D4D45-2AE5-4A27-8818-F56DC647B582}" type="pres">
      <dgm:prSet presAssocID="{632FBC3D-B0F4-421F-9FC9-E4C6C263C143}" presName="hierChild4" presStyleCnt="0"/>
      <dgm:spPr/>
    </dgm:pt>
    <dgm:pt modelId="{59E37D20-AA92-4B61-9ADE-32D0B9B61B30}" type="pres">
      <dgm:prSet presAssocID="{632FBC3D-B0F4-421F-9FC9-E4C6C263C143}" presName="hierChild5" presStyleCnt="0"/>
      <dgm:spPr/>
    </dgm:pt>
    <dgm:pt modelId="{C32AD5CF-F064-43BA-9020-42130F5C9A24}" type="pres">
      <dgm:prSet presAssocID="{A6BBA4D2-DAA5-47C2-B7E1-163523D4D127}" presName="Name37" presStyleLbl="parChTrans1D3" presStyleIdx="1" presStyleCnt="3"/>
      <dgm:spPr/>
    </dgm:pt>
    <dgm:pt modelId="{92BC4A01-6884-47DF-9605-078CF0DBC8F0}" type="pres">
      <dgm:prSet presAssocID="{F806D5DC-4FE9-4CCC-8672-84536D940147}" presName="hierRoot2" presStyleCnt="0">
        <dgm:presLayoutVars>
          <dgm:hierBranch val="init"/>
        </dgm:presLayoutVars>
      </dgm:prSet>
      <dgm:spPr/>
    </dgm:pt>
    <dgm:pt modelId="{769DE648-A8A5-415C-83E4-213AFAD58C06}" type="pres">
      <dgm:prSet presAssocID="{F806D5DC-4FE9-4CCC-8672-84536D940147}" presName="rootComposite" presStyleCnt="0"/>
      <dgm:spPr/>
    </dgm:pt>
    <dgm:pt modelId="{A0271FBA-C6C0-42C9-8CAA-BB3653D24502}" type="pres">
      <dgm:prSet presAssocID="{F806D5DC-4FE9-4CCC-8672-84536D940147}" presName="rootText" presStyleLbl="node3" presStyleIdx="1" presStyleCnt="3" custLinFactNeighborX="13505" custLinFactNeighborY="-4577">
        <dgm:presLayoutVars>
          <dgm:chPref val="3"/>
        </dgm:presLayoutVars>
      </dgm:prSet>
      <dgm:spPr/>
    </dgm:pt>
    <dgm:pt modelId="{8A3DBA1D-E69E-4ABC-96A7-A11A9AAFC9BF}" type="pres">
      <dgm:prSet presAssocID="{F806D5DC-4FE9-4CCC-8672-84536D940147}" presName="rootConnector" presStyleLbl="node3" presStyleIdx="1" presStyleCnt="3"/>
      <dgm:spPr/>
    </dgm:pt>
    <dgm:pt modelId="{2006841C-BF67-447A-851E-FD998A8241B2}" type="pres">
      <dgm:prSet presAssocID="{F806D5DC-4FE9-4CCC-8672-84536D940147}" presName="hierChild4" presStyleCnt="0"/>
      <dgm:spPr/>
    </dgm:pt>
    <dgm:pt modelId="{036C307B-ACCD-4142-BFB9-03D384CF59D1}" type="pres">
      <dgm:prSet presAssocID="{F806D5DC-4FE9-4CCC-8672-84536D940147}" presName="hierChild5" presStyleCnt="0"/>
      <dgm:spPr/>
    </dgm:pt>
    <dgm:pt modelId="{B046325B-7278-4F05-89F1-86A72B8AC83B}" type="pres">
      <dgm:prSet presAssocID="{A3319E22-1346-4383-9A89-EE589C7F523C}" presName="Name37" presStyleLbl="parChTrans1D3" presStyleIdx="2" presStyleCnt="3"/>
      <dgm:spPr/>
    </dgm:pt>
    <dgm:pt modelId="{DA84DF73-92AD-4A99-BA48-19B78143BD0B}" type="pres">
      <dgm:prSet presAssocID="{75964DF3-C049-4AC7-8608-48A913E2E04E}" presName="hierRoot2" presStyleCnt="0">
        <dgm:presLayoutVars>
          <dgm:hierBranch val="init"/>
        </dgm:presLayoutVars>
      </dgm:prSet>
      <dgm:spPr/>
    </dgm:pt>
    <dgm:pt modelId="{E1043487-69F0-49C0-9AA8-07BCAB030695}" type="pres">
      <dgm:prSet presAssocID="{75964DF3-C049-4AC7-8608-48A913E2E04E}" presName="rootComposite" presStyleCnt="0"/>
      <dgm:spPr/>
    </dgm:pt>
    <dgm:pt modelId="{53C0FDA5-835A-443C-8861-890D942AE233}" type="pres">
      <dgm:prSet presAssocID="{75964DF3-C049-4AC7-8608-48A913E2E04E}" presName="rootText" presStyleLbl="node3" presStyleIdx="2" presStyleCnt="3" custLinFactX="-56197" custLinFactNeighborX="-100000" custLinFactNeighborY="-23157">
        <dgm:presLayoutVars>
          <dgm:chPref val="3"/>
        </dgm:presLayoutVars>
      </dgm:prSet>
      <dgm:spPr/>
    </dgm:pt>
    <dgm:pt modelId="{B3CCDCC6-CE66-4223-AEB7-1146544FABB7}" type="pres">
      <dgm:prSet presAssocID="{75964DF3-C049-4AC7-8608-48A913E2E04E}" presName="rootConnector" presStyleLbl="node3" presStyleIdx="2" presStyleCnt="3"/>
      <dgm:spPr/>
    </dgm:pt>
    <dgm:pt modelId="{16F453C1-87BC-4276-9EEF-917CBC9CF2DA}" type="pres">
      <dgm:prSet presAssocID="{75964DF3-C049-4AC7-8608-48A913E2E04E}" presName="hierChild4" presStyleCnt="0"/>
      <dgm:spPr/>
    </dgm:pt>
    <dgm:pt modelId="{A73A651A-CD67-4AF2-8BB5-6680FDF4876E}" type="pres">
      <dgm:prSet presAssocID="{75964DF3-C049-4AC7-8608-48A913E2E04E}" presName="hierChild5" presStyleCnt="0"/>
      <dgm:spPr/>
    </dgm:pt>
    <dgm:pt modelId="{8C021E0F-79E5-494A-8CBD-A8D2253A2325}" type="pres">
      <dgm:prSet presAssocID="{BFFE3D29-C5ED-4D15-8CDB-A0F805DB716A}" presName="hierChild5" presStyleCnt="0"/>
      <dgm:spPr/>
    </dgm:pt>
    <dgm:pt modelId="{94E6931B-93A2-4AB3-AF77-8FF27D3C4824}" type="pres">
      <dgm:prSet presAssocID="{306DD60B-638A-44EA-AA99-4F8BC21F4AC0}" presName="Name37" presStyleLbl="parChTrans1D2" presStyleIdx="1" presStyleCnt="2"/>
      <dgm:spPr/>
    </dgm:pt>
    <dgm:pt modelId="{5B202038-A476-4B26-ABB0-1D011224F9CC}" type="pres">
      <dgm:prSet presAssocID="{E5BEC1E5-5A79-468D-A814-4B3A4CA6C910}" presName="hierRoot2" presStyleCnt="0">
        <dgm:presLayoutVars>
          <dgm:hierBranch val="init"/>
        </dgm:presLayoutVars>
      </dgm:prSet>
      <dgm:spPr/>
    </dgm:pt>
    <dgm:pt modelId="{6B447E5E-C45F-4C3A-8768-630AFFA7418B}" type="pres">
      <dgm:prSet presAssocID="{E5BEC1E5-5A79-468D-A814-4B3A4CA6C910}" presName="rootComposite" presStyleCnt="0"/>
      <dgm:spPr/>
    </dgm:pt>
    <dgm:pt modelId="{9D646145-B79E-445B-91C4-5A85EB5AFC43}" type="pres">
      <dgm:prSet presAssocID="{E5BEC1E5-5A79-468D-A814-4B3A4CA6C910}" presName="rootText" presStyleLbl="node2" presStyleIdx="1" presStyleCnt="2">
        <dgm:presLayoutVars>
          <dgm:chPref val="3"/>
        </dgm:presLayoutVars>
      </dgm:prSet>
      <dgm:spPr/>
    </dgm:pt>
    <dgm:pt modelId="{F458CD14-6549-4649-97A9-E3207E35C4CE}" type="pres">
      <dgm:prSet presAssocID="{E5BEC1E5-5A79-468D-A814-4B3A4CA6C910}" presName="rootConnector" presStyleLbl="node2" presStyleIdx="1" presStyleCnt="2"/>
      <dgm:spPr/>
    </dgm:pt>
    <dgm:pt modelId="{EF48A0B5-9E83-439B-BF75-DA2A7D800A13}" type="pres">
      <dgm:prSet presAssocID="{E5BEC1E5-5A79-468D-A814-4B3A4CA6C910}" presName="hierChild4" presStyleCnt="0"/>
      <dgm:spPr/>
    </dgm:pt>
    <dgm:pt modelId="{E205CB32-D7AA-4E5D-901C-D415DC3B2C99}" type="pres">
      <dgm:prSet presAssocID="{E5BEC1E5-5A79-468D-A814-4B3A4CA6C910}" presName="hierChild5" presStyleCnt="0"/>
      <dgm:spPr/>
    </dgm:pt>
    <dgm:pt modelId="{DFF1DDD1-FD42-474B-879B-40B93A1154F4}" type="pres">
      <dgm:prSet presAssocID="{A8E79C23-2B0D-4285-A291-E7913A98FD82}" presName="hierChild3" presStyleCnt="0"/>
      <dgm:spPr/>
    </dgm:pt>
  </dgm:ptLst>
  <dgm:cxnLst>
    <dgm:cxn modelId="{2523750A-B1DE-4B53-8FDD-9E28E7CE581C}" srcId="{CD9805F2-E6C7-41BA-B519-025A88CB6585}" destId="{A8E79C23-2B0D-4285-A291-E7913A98FD82}" srcOrd="0" destOrd="0" parTransId="{CD7D48BD-51D9-445E-9B1C-7E706A05F1FD}" sibTransId="{F8B05C50-CB5B-4651-847E-A8EE4D0CF900}"/>
    <dgm:cxn modelId="{00AB9116-2580-40A3-A7B9-BFBD7B2813FE}" type="presOf" srcId="{CD9805F2-E6C7-41BA-B519-025A88CB6585}" destId="{B88FC6E6-8DD8-4427-B1DA-8E82153F7AC0}" srcOrd="0" destOrd="0" presId="urn:microsoft.com/office/officeart/2005/8/layout/orgChart1"/>
    <dgm:cxn modelId="{DA80D617-0B13-4868-A150-911EAD26DD4E}" type="presOf" srcId="{A8E79C23-2B0D-4285-A291-E7913A98FD82}" destId="{F15376DD-0F92-4EBC-B8A7-FDEA90436D65}" srcOrd="0" destOrd="0" presId="urn:microsoft.com/office/officeart/2005/8/layout/orgChart1"/>
    <dgm:cxn modelId="{F31F2719-FFF4-4F4A-93CD-D8FACE097A95}" type="presOf" srcId="{F806D5DC-4FE9-4CCC-8672-84536D940147}" destId="{A0271FBA-C6C0-42C9-8CAA-BB3653D24502}" srcOrd="0" destOrd="0" presId="urn:microsoft.com/office/officeart/2005/8/layout/orgChart1"/>
    <dgm:cxn modelId="{D3992B1E-6846-4215-8FB7-9133959630C9}" type="presOf" srcId="{632FBC3D-B0F4-421F-9FC9-E4C6C263C143}" destId="{4B1F39FD-0CED-4301-8F01-194067C9037D}" srcOrd="0" destOrd="0" presId="urn:microsoft.com/office/officeart/2005/8/layout/orgChart1"/>
    <dgm:cxn modelId="{30C30944-FCA1-4D59-90FC-AA91E83B9954}" srcId="{BFFE3D29-C5ED-4D15-8CDB-A0F805DB716A}" destId="{F806D5DC-4FE9-4CCC-8672-84536D940147}" srcOrd="1" destOrd="0" parTransId="{A6BBA4D2-DAA5-47C2-B7E1-163523D4D127}" sibTransId="{4D743C79-303A-49E9-B809-DEB2DE27C5CD}"/>
    <dgm:cxn modelId="{F1836867-F8F3-4D4B-8B69-A93B0A9E9819}" type="presOf" srcId="{A8E79C23-2B0D-4285-A291-E7913A98FD82}" destId="{3AF3225F-78A6-4BB6-839C-C659577118BF}" srcOrd="1" destOrd="0" presId="urn:microsoft.com/office/officeart/2005/8/layout/orgChart1"/>
    <dgm:cxn modelId="{0AEF9147-AAE9-4DE5-A421-0D5866D4F386}" type="presOf" srcId="{632FBC3D-B0F4-421F-9FC9-E4C6C263C143}" destId="{EE2AB51B-91CF-408D-9E33-FEA59B855A88}" srcOrd="1" destOrd="0" presId="urn:microsoft.com/office/officeart/2005/8/layout/orgChart1"/>
    <dgm:cxn modelId="{974D2170-F9C9-40D9-9D49-4B35A2553EB8}" srcId="{A8E79C23-2B0D-4285-A291-E7913A98FD82}" destId="{BFFE3D29-C5ED-4D15-8CDB-A0F805DB716A}" srcOrd="0" destOrd="0" parTransId="{09C9B66E-26F3-4E3D-9924-6AB099EE59B4}" sibTransId="{BAE04558-5049-4912-9B51-DAAB451DA8F0}"/>
    <dgm:cxn modelId="{A6177252-3142-410C-854E-0E81B51A717E}" type="presOf" srcId="{C7BA9CA8-41A2-4779-B8FF-2EC700FF626C}" destId="{B49C0BFD-0618-4FC7-8386-3873A0507205}" srcOrd="0" destOrd="0" presId="urn:microsoft.com/office/officeart/2005/8/layout/orgChart1"/>
    <dgm:cxn modelId="{E1985D55-2E93-49BB-8C27-73611BCC23A1}" type="presOf" srcId="{A6BBA4D2-DAA5-47C2-B7E1-163523D4D127}" destId="{C32AD5CF-F064-43BA-9020-42130F5C9A24}" srcOrd="0" destOrd="0" presId="urn:microsoft.com/office/officeart/2005/8/layout/orgChart1"/>
    <dgm:cxn modelId="{559BDC55-9DD4-4B2F-8A30-727EDBD73CE1}" srcId="{BFFE3D29-C5ED-4D15-8CDB-A0F805DB716A}" destId="{75964DF3-C049-4AC7-8608-48A913E2E04E}" srcOrd="2" destOrd="0" parTransId="{A3319E22-1346-4383-9A89-EE589C7F523C}" sibTransId="{0A3E3BE9-6EA1-4095-9E03-31DCD623C22E}"/>
    <dgm:cxn modelId="{B693227F-FCFE-46BC-93D5-B92C080B9C66}" type="presOf" srcId="{09C9B66E-26F3-4E3D-9924-6AB099EE59B4}" destId="{ADD4B135-A0A7-4C70-AD54-3035F18D1F0A}" srcOrd="0" destOrd="0" presId="urn:microsoft.com/office/officeart/2005/8/layout/orgChart1"/>
    <dgm:cxn modelId="{2143DA80-6870-4905-BED2-1F8730735ABA}" type="presOf" srcId="{E5BEC1E5-5A79-468D-A814-4B3A4CA6C910}" destId="{F458CD14-6549-4649-97A9-E3207E35C4CE}" srcOrd="1" destOrd="0" presId="urn:microsoft.com/office/officeart/2005/8/layout/orgChart1"/>
    <dgm:cxn modelId="{E9DF8686-D72E-481A-A581-EE5E4562D8EE}" type="presOf" srcId="{306DD60B-638A-44EA-AA99-4F8BC21F4AC0}" destId="{94E6931B-93A2-4AB3-AF77-8FF27D3C4824}" srcOrd="0" destOrd="0" presId="urn:microsoft.com/office/officeart/2005/8/layout/orgChart1"/>
    <dgm:cxn modelId="{245C6994-1348-4A0D-8E85-E2A30366181E}" type="presOf" srcId="{BFFE3D29-C5ED-4D15-8CDB-A0F805DB716A}" destId="{7DF55680-3F6A-4726-A803-E919A3B20850}" srcOrd="0" destOrd="0" presId="urn:microsoft.com/office/officeart/2005/8/layout/orgChart1"/>
    <dgm:cxn modelId="{3B1B25BB-8338-414C-A0FD-69B2E7BE951F}" type="presOf" srcId="{F806D5DC-4FE9-4CCC-8672-84536D940147}" destId="{8A3DBA1D-E69E-4ABC-96A7-A11A9AAFC9BF}" srcOrd="1" destOrd="0" presId="urn:microsoft.com/office/officeart/2005/8/layout/orgChart1"/>
    <dgm:cxn modelId="{37EAECD8-0893-49AA-8E1A-0615A2CF5B7A}" type="presOf" srcId="{75964DF3-C049-4AC7-8608-48A913E2E04E}" destId="{53C0FDA5-835A-443C-8861-890D942AE233}" srcOrd="0" destOrd="0" presId="urn:microsoft.com/office/officeart/2005/8/layout/orgChart1"/>
    <dgm:cxn modelId="{0A010DDC-2633-418F-B766-645582A1E445}" type="presOf" srcId="{75964DF3-C049-4AC7-8608-48A913E2E04E}" destId="{B3CCDCC6-CE66-4223-AEB7-1146544FABB7}" srcOrd="1" destOrd="0" presId="urn:microsoft.com/office/officeart/2005/8/layout/orgChart1"/>
    <dgm:cxn modelId="{1E40CEF1-5BF3-4FE5-A1DF-AB37D95ABF57}" srcId="{A8E79C23-2B0D-4285-A291-E7913A98FD82}" destId="{E5BEC1E5-5A79-468D-A814-4B3A4CA6C910}" srcOrd="1" destOrd="0" parTransId="{306DD60B-638A-44EA-AA99-4F8BC21F4AC0}" sibTransId="{EB3670E1-78DF-4040-945F-87BA77AE0464}"/>
    <dgm:cxn modelId="{2429F5F2-3B5A-4E6D-9C48-731990DCE6F8}" type="presOf" srcId="{A3319E22-1346-4383-9A89-EE589C7F523C}" destId="{B046325B-7278-4F05-89F1-86A72B8AC83B}" srcOrd="0" destOrd="0" presId="urn:microsoft.com/office/officeart/2005/8/layout/orgChart1"/>
    <dgm:cxn modelId="{AD64E1FC-3EAA-4B7E-8285-1E4581D101C2}" srcId="{BFFE3D29-C5ED-4D15-8CDB-A0F805DB716A}" destId="{632FBC3D-B0F4-421F-9FC9-E4C6C263C143}" srcOrd="0" destOrd="0" parTransId="{C7BA9CA8-41A2-4779-B8FF-2EC700FF626C}" sibTransId="{788BEFE5-D567-49AC-8B87-6673100BCB38}"/>
    <dgm:cxn modelId="{C1C1E7FD-3E29-4867-A57E-A2FE1C2EACB4}" type="presOf" srcId="{BFFE3D29-C5ED-4D15-8CDB-A0F805DB716A}" destId="{E5B60EAB-6C04-40DB-A06B-485B9D29FE48}" srcOrd="1" destOrd="0" presId="urn:microsoft.com/office/officeart/2005/8/layout/orgChart1"/>
    <dgm:cxn modelId="{F4E5A0FE-5100-4D2B-92FD-07A7EB86336C}" type="presOf" srcId="{E5BEC1E5-5A79-468D-A814-4B3A4CA6C910}" destId="{9D646145-B79E-445B-91C4-5A85EB5AFC43}" srcOrd="0" destOrd="0" presId="urn:microsoft.com/office/officeart/2005/8/layout/orgChart1"/>
    <dgm:cxn modelId="{8662C986-ADB2-4020-9957-7FB9DB75239F}" type="presParOf" srcId="{B88FC6E6-8DD8-4427-B1DA-8E82153F7AC0}" destId="{5663F593-A181-451E-BA7F-C1248BA5A86A}" srcOrd="0" destOrd="0" presId="urn:microsoft.com/office/officeart/2005/8/layout/orgChart1"/>
    <dgm:cxn modelId="{3FF695B4-71B3-4A65-BEF2-3295DDEB63AD}" type="presParOf" srcId="{5663F593-A181-451E-BA7F-C1248BA5A86A}" destId="{535524D1-A474-4485-BDE0-C7B89A8B2339}" srcOrd="0" destOrd="0" presId="urn:microsoft.com/office/officeart/2005/8/layout/orgChart1"/>
    <dgm:cxn modelId="{021ED1BA-20BC-4736-993E-11D8A0CFD355}" type="presParOf" srcId="{535524D1-A474-4485-BDE0-C7B89A8B2339}" destId="{F15376DD-0F92-4EBC-B8A7-FDEA90436D65}" srcOrd="0" destOrd="0" presId="urn:microsoft.com/office/officeart/2005/8/layout/orgChart1"/>
    <dgm:cxn modelId="{829077F8-10B4-4AFC-A341-FA0FF47335A7}" type="presParOf" srcId="{535524D1-A474-4485-BDE0-C7B89A8B2339}" destId="{3AF3225F-78A6-4BB6-839C-C659577118BF}" srcOrd="1" destOrd="0" presId="urn:microsoft.com/office/officeart/2005/8/layout/orgChart1"/>
    <dgm:cxn modelId="{AE25E2E7-4E27-40B6-B45C-6201009DDBEA}" type="presParOf" srcId="{5663F593-A181-451E-BA7F-C1248BA5A86A}" destId="{96A5AE82-5557-4B57-80EE-686E72656BB6}" srcOrd="1" destOrd="0" presId="urn:microsoft.com/office/officeart/2005/8/layout/orgChart1"/>
    <dgm:cxn modelId="{A9C66DE5-BF17-42FC-A3EB-D53713729F3D}" type="presParOf" srcId="{96A5AE82-5557-4B57-80EE-686E72656BB6}" destId="{ADD4B135-A0A7-4C70-AD54-3035F18D1F0A}" srcOrd="0" destOrd="0" presId="urn:microsoft.com/office/officeart/2005/8/layout/orgChart1"/>
    <dgm:cxn modelId="{5C781642-195E-4FC4-ADA8-C45743D102E3}" type="presParOf" srcId="{96A5AE82-5557-4B57-80EE-686E72656BB6}" destId="{3BAA06B6-23AA-46D9-A5E1-AE9D195F0298}" srcOrd="1" destOrd="0" presId="urn:microsoft.com/office/officeart/2005/8/layout/orgChart1"/>
    <dgm:cxn modelId="{D53E2DD8-23D8-460E-A6C0-EECFE71DA047}" type="presParOf" srcId="{3BAA06B6-23AA-46D9-A5E1-AE9D195F0298}" destId="{35713099-9781-4DED-BDD1-560F86E515A9}" srcOrd="0" destOrd="0" presId="urn:microsoft.com/office/officeart/2005/8/layout/orgChart1"/>
    <dgm:cxn modelId="{AA0446A7-2ED4-4C06-BD1C-68FDE938071C}" type="presParOf" srcId="{35713099-9781-4DED-BDD1-560F86E515A9}" destId="{7DF55680-3F6A-4726-A803-E919A3B20850}" srcOrd="0" destOrd="0" presId="urn:microsoft.com/office/officeart/2005/8/layout/orgChart1"/>
    <dgm:cxn modelId="{7DD312B2-B347-4471-BDE1-7B2BC98B6025}" type="presParOf" srcId="{35713099-9781-4DED-BDD1-560F86E515A9}" destId="{E5B60EAB-6C04-40DB-A06B-485B9D29FE48}" srcOrd="1" destOrd="0" presId="urn:microsoft.com/office/officeart/2005/8/layout/orgChart1"/>
    <dgm:cxn modelId="{1979B50F-F526-4080-B0BA-BAF792C9360D}" type="presParOf" srcId="{3BAA06B6-23AA-46D9-A5E1-AE9D195F0298}" destId="{1DAB3533-DA38-43CA-89A8-278D4AE3D776}" srcOrd="1" destOrd="0" presId="urn:microsoft.com/office/officeart/2005/8/layout/orgChart1"/>
    <dgm:cxn modelId="{112FF4AC-24F5-4C05-942C-AC5B74965CA0}" type="presParOf" srcId="{1DAB3533-DA38-43CA-89A8-278D4AE3D776}" destId="{B49C0BFD-0618-4FC7-8386-3873A0507205}" srcOrd="0" destOrd="0" presId="urn:microsoft.com/office/officeart/2005/8/layout/orgChart1"/>
    <dgm:cxn modelId="{3AE86163-FA12-4BDB-894F-7493D0292E4F}" type="presParOf" srcId="{1DAB3533-DA38-43CA-89A8-278D4AE3D776}" destId="{71F32527-2D01-4722-AF8E-0DE242C2CB18}" srcOrd="1" destOrd="0" presId="urn:microsoft.com/office/officeart/2005/8/layout/orgChart1"/>
    <dgm:cxn modelId="{5C8186BB-1541-4CD6-890A-EB6A5288B7C7}" type="presParOf" srcId="{71F32527-2D01-4722-AF8E-0DE242C2CB18}" destId="{8ED3F7BD-7D06-4D7C-BE54-EF54E683FD3F}" srcOrd="0" destOrd="0" presId="urn:microsoft.com/office/officeart/2005/8/layout/orgChart1"/>
    <dgm:cxn modelId="{3FB67A77-2364-483C-BD7F-4C4C738F3521}" type="presParOf" srcId="{8ED3F7BD-7D06-4D7C-BE54-EF54E683FD3F}" destId="{4B1F39FD-0CED-4301-8F01-194067C9037D}" srcOrd="0" destOrd="0" presId="urn:microsoft.com/office/officeart/2005/8/layout/orgChart1"/>
    <dgm:cxn modelId="{32B5F869-5AC0-4178-80DF-35DF298B77CC}" type="presParOf" srcId="{8ED3F7BD-7D06-4D7C-BE54-EF54E683FD3F}" destId="{EE2AB51B-91CF-408D-9E33-FEA59B855A88}" srcOrd="1" destOrd="0" presId="urn:microsoft.com/office/officeart/2005/8/layout/orgChart1"/>
    <dgm:cxn modelId="{BC875134-FF2A-46FF-9E18-E1730567BB7C}" type="presParOf" srcId="{71F32527-2D01-4722-AF8E-0DE242C2CB18}" destId="{0F6D4D45-2AE5-4A27-8818-F56DC647B582}" srcOrd="1" destOrd="0" presId="urn:microsoft.com/office/officeart/2005/8/layout/orgChart1"/>
    <dgm:cxn modelId="{226998BB-6624-4F08-BEAC-B80774058F22}" type="presParOf" srcId="{71F32527-2D01-4722-AF8E-0DE242C2CB18}" destId="{59E37D20-AA92-4B61-9ADE-32D0B9B61B30}" srcOrd="2" destOrd="0" presId="urn:microsoft.com/office/officeart/2005/8/layout/orgChart1"/>
    <dgm:cxn modelId="{D791E811-2985-46C1-ACCD-2EFAC2154821}" type="presParOf" srcId="{1DAB3533-DA38-43CA-89A8-278D4AE3D776}" destId="{C32AD5CF-F064-43BA-9020-42130F5C9A24}" srcOrd="2" destOrd="0" presId="urn:microsoft.com/office/officeart/2005/8/layout/orgChart1"/>
    <dgm:cxn modelId="{542E3246-6D74-45C8-9102-4BBE16A4C1F4}" type="presParOf" srcId="{1DAB3533-DA38-43CA-89A8-278D4AE3D776}" destId="{92BC4A01-6884-47DF-9605-078CF0DBC8F0}" srcOrd="3" destOrd="0" presId="urn:microsoft.com/office/officeart/2005/8/layout/orgChart1"/>
    <dgm:cxn modelId="{6F2E3F5F-BB7C-423E-9618-56EE3FAA1E11}" type="presParOf" srcId="{92BC4A01-6884-47DF-9605-078CF0DBC8F0}" destId="{769DE648-A8A5-415C-83E4-213AFAD58C06}" srcOrd="0" destOrd="0" presId="urn:microsoft.com/office/officeart/2005/8/layout/orgChart1"/>
    <dgm:cxn modelId="{221213A3-905A-4A0A-8B3A-A29AE99AD7ED}" type="presParOf" srcId="{769DE648-A8A5-415C-83E4-213AFAD58C06}" destId="{A0271FBA-C6C0-42C9-8CAA-BB3653D24502}" srcOrd="0" destOrd="0" presId="urn:microsoft.com/office/officeart/2005/8/layout/orgChart1"/>
    <dgm:cxn modelId="{C127C46A-9FE4-40D5-832F-5EFFBC5625BB}" type="presParOf" srcId="{769DE648-A8A5-415C-83E4-213AFAD58C06}" destId="{8A3DBA1D-E69E-4ABC-96A7-A11A9AAFC9BF}" srcOrd="1" destOrd="0" presId="urn:microsoft.com/office/officeart/2005/8/layout/orgChart1"/>
    <dgm:cxn modelId="{C04BA02E-4DD7-4944-8E53-AE4DCC6C9D54}" type="presParOf" srcId="{92BC4A01-6884-47DF-9605-078CF0DBC8F0}" destId="{2006841C-BF67-447A-851E-FD998A8241B2}" srcOrd="1" destOrd="0" presId="urn:microsoft.com/office/officeart/2005/8/layout/orgChart1"/>
    <dgm:cxn modelId="{79635EFC-DF99-4F16-879F-85D8C50DB8CA}" type="presParOf" srcId="{92BC4A01-6884-47DF-9605-078CF0DBC8F0}" destId="{036C307B-ACCD-4142-BFB9-03D384CF59D1}" srcOrd="2" destOrd="0" presId="urn:microsoft.com/office/officeart/2005/8/layout/orgChart1"/>
    <dgm:cxn modelId="{22034DC7-A92F-4A05-B4AB-85D7D0C71A41}" type="presParOf" srcId="{1DAB3533-DA38-43CA-89A8-278D4AE3D776}" destId="{B046325B-7278-4F05-89F1-86A72B8AC83B}" srcOrd="4" destOrd="0" presId="urn:microsoft.com/office/officeart/2005/8/layout/orgChart1"/>
    <dgm:cxn modelId="{4A2DB156-585A-415B-90D3-03002C7843DD}" type="presParOf" srcId="{1DAB3533-DA38-43CA-89A8-278D4AE3D776}" destId="{DA84DF73-92AD-4A99-BA48-19B78143BD0B}" srcOrd="5" destOrd="0" presId="urn:microsoft.com/office/officeart/2005/8/layout/orgChart1"/>
    <dgm:cxn modelId="{9CD72959-08FD-4169-84D4-0ADA5592AD78}" type="presParOf" srcId="{DA84DF73-92AD-4A99-BA48-19B78143BD0B}" destId="{E1043487-69F0-49C0-9AA8-07BCAB030695}" srcOrd="0" destOrd="0" presId="urn:microsoft.com/office/officeart/2005/8/layout/orgChart1"/>
    <dgm:cxn modelId="{13284389-BCE6-48FA-B6DC-A2F75528F3A8}" type="presParOf" srcId="{E1043487-69F0-49C0-9AA8-07BCAB030695}" destId="{53C0FDA5-835A-443C-8861-890D942AE233}" srcOrd="0" destOrd="0" presId="urn:microsoft.com/office/officeart/2005/8/layout/orgChart1"/>
    <dgm:cxn modelId="{0113AC1C-3AB1-4FE5-BC1A-71E284AE2255}" type="presParOf" srcId="{E1043487-69F0-49C0-9AA8-07BCAB030695}" destId="{B3CCDCC6-CE66-4223-AEB7-1146544FABB7}" srcOrd="1" destOrd="0" presId="urn:microsoft.com/office/officeart/2005/8/layout/orgChart1"/>
    <dgm:cxn modelId="{79C0DC0C-E48B-4CFE-B658-84FE7B5CC86D}" type="presParOf" srcId="{DA84DF73-92AD-4A99-BA48-19B78143BD0B}" destId="{16F453C1-87BC-4276-9EEF-917CBC9CF2DA}" srcOrd="1" destOrd="0" presId="urn:microsoft.com/office/officeart/2005/8/layout/orgChart1"/>
    <dgm:cxn modelId="{013F3CE5-308C-4622-A104-5CCA449FD527}" type="presParOf" srcId="{DA84DF73-92AD-4A99-BA48-19B78143BD0B}" destId="{A73A651A-CD67-4AF2-8BB5-6680FDF4876E}" srcOrd="2" destOrd="0" presId="urn:microsoft.com/office/officeart/2005/8/layout/orgChart1"/>
    <dgm:cxn modelId="{45996C58-8803-472B-B718-5967B8D64380}" type="presParOf" srcId="{3BAA06B6-23AA-46D9-A5E1-AE9D195F0298}" destId="{8C021E0F-79E5-494A-8CBD-A8D2253A2325}" srcOrd="2" destOrd="0" presId="urn:microsoft.com/office/officeart/2005/8/layout/orgChart1"/>
    <dgm:cxn modelId="{847E2754-4EB7-4643-8F72-3E8051C46F8D}" type="presParOf" srcId="{96A5AE82-5557-4B57-80EE-686E72656BB6}" destId="{94E6931B-93A2-4AB3-AF77-8FF27D3C4824}" srcOrd="2" destOrd="0" presId="urn:microsoft.com/office/officeart/2005/8/layout/orgChart1"/>
    <dgm:cxn modelId="{41A8156B-B8E9-440B-A193-A27806854F1F}" type="presParOf" srcId="{96A5AE82-5557-4B57-80EE-686E72656BB6}" destId="{5B202038-A476-4B26-ABB0-1D011224F9CC}" srcOrd="3" destOrd="0" presId="urn:microsoft.com/office/officeart/2005/8/layout/orgChart1"/>
    <dgm:cxn modelId="{597C11E8-A4A1-42A0-9AC1-1BF0D4543FBA}" type="presParOf" srcId="{5B202038-A476-4B26-ABB0-1D011224F9CC}" destId="{6B447E5E-C45F-4C3A-8768-630AFFA7418B}" srcOrd="0" destOrd="0" presId="urn:microsoft.com/office/officeart/2005/8/layout/orgChart1"/>
    <dgm:cxn modelId="{3AB8902E-2E1C-4985-80A3-51C6A3EA796B}" type="presParOf" srcId="{6B447E5E-C45F-4C3A-8768-630AFFA7418B}" destId="{9D646145-B79E-445B-91C4-5A85EB5AFC43}" srcOrd="0" destOrd="0" presId="urn:microsoft.com/office/officeart/2005/8/layout/orgChart1"/>
    <dgm:cxn modelId="{E99BD35A-3105-4316-80E4-85C43F554684}" type="presParOf" srcId="{6B447E5E-C45F-4C3A-8768-630AFFA7418B}" destId="{F458CD14-6549-4649-97A9-E3207E35C4CE}" srcOrd="1" destOrd="0" presId="urn:microsoft.com/office/officeart/2005/8/layout/orgChart1"/>
    <dgm:cxn modelId="{691AF9EB-D157-46D7-847F-3EF0E0652EDF}" type="presParOf" srcId="{5B202038-A476-4B26-ABB0-1D011224F9CC}" destId="{EF48A0B5-9E83-439B-BF75-DA2A7D800A13}" srcOrd="1" destOrd="0" presId="urn:microsoft.com/office/officeart/2005/8/layout/orgChart1"/>
    <dgm:cxn modelId="{5870A265-EFD7-4994-875F-877B145902AC}" type="presParOf" srcId="{5B202038-A476-4B26-ABB0-1D011224F9CC}" destId="{E205CB32-D7AA-4E5D-901C-D415DC3B2C99}" srcOrd="2" destOrd="0" presId="urn:microsoft.com/office/officeart/2005/8/layout/orgChart1"/>
    <dgm:cxn modelId="{1D7FE73F-FA8B-4651-AB6B-08416E7D7E4D}" type="presParOf" srcId="{5663F593-A181-451E-BA7F-C1248BA5A86A}" destId="{DFF1DDD1-FD42-474B-879B-40B93A1154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805F2-E6C7-41BA-B519-025A88CB6585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E79C23-2B0D-4285-A291-E7913A98FD82}">
      <dgm:prSet phldrT="[Text]"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 Your Golf Course Have to Be Financial Self Sustaining?</a:t>
          </a:r>
        </a:p>
      </dgm:t>
    </dgm:pt>
    <dgm:pt modelId="{CD7D48BD-51D9-445E-9B1C-7E706A05F1FD}" type="parTrans" cxnId="{2523750A-B1DE-4B53-8FDD-9E28E7CE581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B05C50-CB5B-4651-847E-A8EE4D0CF900}" type="sibTrans" cxnId="{2523750A-B1DE-4B53-8FDD-9E28E7CE581C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FFE3D29-C5ED-4D15-8CDB-A0F805DB716A}">
      <dgm:prSet phldrT="[Text]" custT="1"/>
      <dgm:spPr>
        <a:solidFill>
          <a:srgbClr val="3D9838"/>
        </a:solidFill>
      </dgm:spPr>
      <dgm:t>
        <a:bodyPr/>
        <a:lstStyle/>
        <a:p>
          <a:r>
            <a:rPr lang="en-US" sz="20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Yes</a:t>
          </a:r>
        </a:p>
      </dgm:t>
    </dgm:pt>
    <dgm:pt modelId="{09C9B66E-26F3-4E3D-9924-6AB099EE59B4}" type="parTrans" cxnId="{974D2170-F9C9-40D9-9D49-4B35A2553EB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E04558-5049-4912-9B51-DAAB451DA8F0}" type="sibTrans" cxnId="{974D2170-F9C9-40D9-9D49-4B35A2553EB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BEC1E5-5A79-468D-A814-4B3A4CA6C910}">
      <dgm:prSet custT="1"/>
      <dgm:spPr/>
      <dgm:t>
        <a:bodyPr/>
        <a:lstStyle/>
        <a:p>
          <a:r>
            <a:rPr lang="en-US" sz="16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No</a:t>
          </a:r>
        </a:p>
      </dgm:t>
    </dgm:pt>
    <dgm:pt modelId="{306DD60B-638A-44EA-AA99-4F8BC21F4AC0}" type="parTrans" cxnId="{1E40CEF1-5BF3-4FE5-A1DF-AB37D95ABF5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3670E1-78DF-4040-945F-87BA77AE0464}" type="sibTrans" cxnId="{1E40CEF1-5BF3-4FE5-A1DF-AB37D95ABF5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2FBC3D-B0F4-421F-9FC9-E4C6C263C143}">
      <dgm:prSet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</dgm:t>
    </dgm:pt>
    <dgm:pt modelId="{C7BA9CA8-41A2-4779-B8FF-2EC700FF626C}" type="parTrans" cxnId="{AD64E1FC-3EAA-4B7E-8285-1E4581D101C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8BEFE5-D567-49AC-8B87-6673100BCB38}" type="sibTrans" cxnId="{AD64E1FC-3EAA-4B7E-8285-1E4581D101C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806D5DC-4FE9-4CCC-8672-84536D940147}">
      <dgm:prSet custT="1"/>
      <dgm:spPr/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 + Future Capital</a:t>
          </a:r>
        </a:p>
      </dgm:t>
    </dgm:pt>
    <dgm:pt modelId="{A6BBA4D2-DAA5-47C2-B7E1-163523D4D127}" type="parTrans" cxnId="{30C30944-FCA1-4D59-90FC-AA91E83B99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743C79-303A-49E9-B809-DEB2DE27C5CD}" type="sibTrans" cxnId="{30C30944-FCA1-4D59-90FC-AA91E83B995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964DF3-C049-4AC7-8608-48A913E2E04E}">
      <dgm:prSet custT="1"/>
      <dgm:spPr>
        <a:solidFill>
          <a:srgbClr val="18FC18"/>
        </a:solidFill>
      </dgm:spPr>
      <dgm:t>
        <a:bodyPr/>
        <a:lstStyle/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  <a:p>
          <a:r>
            <a:rPr lang="en-US" sz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+ Future Capital + Debt</a:t>
          </a:r>
        </a:p>
      </dgm:t>
    </dgm:pt>
    <dgm:pt modelId="{A3319E22-1346-4383-9A89-EE589C7F523C}" type="parTrans" cxnId="{559BDC55-9DD4-4B2F-8A30-727EDBD73CE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3E3BE9-6EA1-4095-9E03-31DCD623C22E}" type="sibTrans" cxnId="{559BDC55-9DD4-4B2F-8A30-727EDBD73CE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8FC6E6-8DD8-4427-B1DA-8E82153F7AC0}" type="pres">
      <dgm:prSet presAssocID="{CD9805F2-E6C7-41BA-B519-025A88CB65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63F593-A181-451E-BA7F-C1248BA5A86A}" type="pres">
      <dgm:prSet presAssocID="{A8E79C23-2B0D-4285-A291-E7913A98FD82}" presName="hierRoot1" presStyleCnt="0">
        <dgm:presLayoutVars>
          <dgm:hierBranch val="init"/>
        </dgm:presLayoutVars>
      </dgm:prSet>
      <dgm:spPr/>
    </dgm:pt>
    <dgm:pt modelId="{535524D1-A474-4485-BDE0-C7B89A8B2339}" type="pres">
      <dgm:prSet presAssocID="{A8E79C23-2B0D-4285-A291-E7913A98FD82}" presName="rootComposite1" presStyleCnt="0"/>
      <dgm:spPr/>
    </dgm:pt>
    <dgm:pt modelId="{F15376DD-0F92-4EBC-B8A7-FDEA90436D65}" type="pres">
      <dgm:prSet presAssocID="{A8E79C23-2B0D-4285-A291-E7913A98FD82}" presName="rootText1" presStyleLbl="node0" presStyleIdx="0" presStyleCnt="1">
        <dgm:presLayoutVars>
          <dgm:chPref val="3"/>
        </dgm:presLayoutVars>
      </dgm:prSet>
      <dgm:spPr/>
    </dgm:pt>
    <dgm:pt modelId="{3AF3225F-78A6-4BB6-839C-C659577118BF}" type="pres">
      <dgm:prSet presAssocID="{A8E79C23-2B0D-4285-A291-E7913A98FD82}" presName="rootConnector1" presStyleLbl="node1" presStyleIdx="0" presStyleCnt="0"/>
      <dgm:spPr/>
    </dgm:pt>
    <dgm:pt modelId="{96A5AE82-5557-4B57-80EE-686E72656BB6}" type="pres">
      <dgm:prSet presAssocID="{A8E79C23-2B0D-4285-A291-E7913A98FD82}" presName="hierChild2" presStyleCnt="0"/>
      <dgm:spPr/>
    </dgm:pt>
    <dgm:pt modelId="{ADD4B135-A0A7-4C70-AD54-3035F18D1F0A}" type="pres">
      <dgm:prSet presAssocID="{09C9B66E-26F3-4E3D-9924-6AB099EE59B4}" presName="Name37" presStyleLbl="parChTrans1D2" presStyleIdx="0" presStyleCnt="2"/>
      <dgm:spPr/>
    </dgm:pt>
    <dgm:pt modelId="{3BAA06B6-23AA-46D9-A5E1-AE9D195F0298}" type="pres">
      <dgm:prSet presAssocID="{BFFE3D29-C5ED-4D15-8CDB-A0F805DB716A}" presName="hierRoot2" presStyleCnt="0">
        <dgm:presLayoutVars>
          <dgm:hierBranch val="init"/>
        </dgm:presLayoutVars>
      </dgm:prSet>
      <dgm:spPr/>
    </dgm:pt>
    <dgm:pt modelId="{35713099-9781-4DED-BDD1-560F86E515A9}" type="pres">
      <dgm:prSet presAssocID="{BFFE3D29-C5ED-4D15-8CDB-A0F805DB716A}" presName="rootComposite" presStyleCnt="0"/>
      <dgm:spPr/>
    </dgm:pt>
    <dgm:pt modelId="{7DF55680-3F6A-4726-A803-E919A3B20850}" type="pres">
      <dgm:prSet presAssocID="{BFFE3D29-C5ED-4D15-8CDB-A0F805DB716A}" presName="rootText" presStyleLbl="node2" presStyleIdx="0" presStyleCnt="2">
        <dgm:presLayoutVars>
          <dgm:chPref val="3"/>
        </dgm:presLayoutVars>
      </dgm:prSet>
      <dgm:spPr/>
    </dgm:pt>
    <dgm:pt modelId="{E5B60EAB-6C04-40DB-A06B-485B9D29FE48}" type="pres">
      <dgm:prSet presAssocID="{BFFE3D29-C5ED-4D15-8CDB-A0F805DB716A}" presName="rootConnector" presStyleLbl="node2" presStyleIdx="0" presStyleCnt="2"/>
      <dgm:spPr/>
    </dgm:pt>
    <dgm:pt modelId="{1DAB3533-DA38-43CA-89A8-278D4AE3D776}" type="pres">
      <dgm:prSet presAssocID="{BFFE3D29-C5ED-4D15-8CDB-A0F805DB716A}" presName="hierChild4" presStyleCnt="0"/>
      <dgm:spPr/>
    </dgm:pt>
    <dgm:pt modelId="{B49C0BFD-0618-4FC7-8386-3873A0507205}" type="pres">
      <dgm:prSet presAssocID="{C7BA9CA8-41A2-4779-B8FF-2EC700FF626C}" presName="Name37" presStyleLbl="parChTrans1D3" presStyleIdx="0" presStyleCnt="3"/>
      <dgm:spPr/>
    </dgm:pt>
    <dgm:pt modelId="{71F32527-2D01-4722-AF8E-0DE242C2CB18}" type="pres">
      <dgm:prSet presAssocID="{632FBC3D-B0F4-421F-9FC9-E4C6C263C143}" presName="hierRoot2" presStyleCnt="0">
        <dgm:presLayoutVars>
          <dgm:hierBranch val="init"/>
        </dgm:presLayoutVars>
      </dgm:prSet>
      <dgm:spPr/>
    </dgm:pt>
    <dgm:pt modelId="{8ED3F7BD-7D06-4D7C-BE54-EF54E683FD3F}" type="pres">
      <dgm:prSet presAssocID="{632FBC3D-B0F4-421F-9FC9-E4C6C263C143}" presName="rootComposite" presStyleCnt="0"/>
      <dgm:spPr/>
    </dgm:pt>
    <dgm:pt modelId="{4B1F39FD-0CED-4301-8F01-194067C9037D}" type="pres">
      <dgm:prSet presAssocID="{632FBC3D-B0F4-421F-9FC9-E4C6C263C143}" presName="rootText" presStyleLbl="node3" presStyleIdx="0" presStyleCnt="3" custLinFactX="-56197" custLinFactNeighborX="-100000" custLinFactNeighborY="3718">
        <dgm:presLayoutVars>
          <dgm:chPref val="3"/>
        </dgm:presLayoutVars>
      </dgm:prSet>
      <dgm:spPr/>
    </dgm:pt>
    <dgm:pt modelId="{EE2AB51B-91CF-408D-9E33-FEA59B855A88}" type="pres">
      <dgm:prSet presAssocID="{632FBC3D-B0F4-421F-9FC9-E4C6C263C143}" presName="rootConnector" presStyleLbl="node3" presStyleIdx="0" presStyleCnt="3"/>
      <dgm:spPr/>
    </dgm:pt>
    <dgm:pt modelId="{0F6D4D45-2AE5-4A27-8818-F56DC647B582}" type="pres">
      <dgm:prSet presAssocID="{632FBC3D-B0F4-421F-9FC9-E4C6C263C143}" presName="hierChild4" presStyleCnt="0"/>
      <dgm:spPr/>
    </dgm:pt>
    <dgm:pt modelId="{59E37D20-AA92-4B61-9ADE-32D0B9B61B30}" type="pres">
      <dgm:prSet presAssocID="{632FBC3D-B0F4-421F-9FC9-E4C6C263C143}" presName="hierChild5" presStyleCnt="0"/>
      <dgm:spPr/>
    </dgm:pt>
    <dgm:pt modelId="{C32AD5CF-F064-43BA-9020-42130F5C9A24}" type="pres">
      <dgm:prSet presAssocID="{A6BBA4D2-DAA5-47C2-B7E1-163523D4D127}" presName="Name37" presStyleLbl="parChTrans1D3" presStyleIdx="1" presStyleCnt="3"/>
      <dgm:spPr/>
    </dgm:pt>
    <dgm:pt modelId="{92BC4A01-6884-47DF-9605-078CF0DBC8F0}" type="pres">
      <dgm:prSet presAssocID="{F806D5DC-4FE9-4CCC-8672-84536D940147}" presName="hierRoot2" presStyleCnt="0">
        <dgm:presLayoutVars>
          <dgm:hierBranch val="init"/>
        </dgm:presLayoutVars>
      </dgm:prSet>
      <dgm:spPr/>
    </dgm:pt>
    <dgm:pt modelId="{769DE648-A8A5-415C-83E4-213AFAD58C06}" type="pres">
      <dgm:prSet presAssocID="{F806D5DC-4FE9-4CCC-8672-84536D940147}" presName="rootComposite" presStyleCnt="0"/>
      <dgm:spPr/>
    </dgm:pt>
    <dgm:pt modelId="{A0271FBA-C6C0-42C9-8CAA-BB3653D24502}" type="pres">
      <dgm:prSet presAssocID="{F806D5DC-4FE9-4CCC-8672-84536D940147}" presName="rootText" presStyleLbl="node3" presStyleIdx="1" presStyleCnt="3" custLinFactNeighborX="13505" custLinFactNeighborY="-4577">
        <dgm:presLayoutVars>
          <dgm:chPref val="3"/>
        </dgm:presLayoutVars>
      </dgm:prSet>
      <dgm:spPr/>
    </dgm:pt>
    <dgm:pt modelId="{8A3DBA1D-E69E-4ABC-96A7-A11A9AAFC9BF}" type="pres">
      <dgm:prSet presAssocID="{F806D5DC-4FE9-4CCC-8672-84536D940147}" presName="rootConnector" presStyleLbl="node3" presStyleIdx="1" presStyleCnt="3"/>
      <dgm:spPr/>
    </dgm:pt>
    <dgm:pt modelId="{2006841C-BF67-447A-851E-FD998A8241B2}" type="pres">
      <dgm:prSet presAssocID="{F806D5DC-4FE9-4CCC-8672-84536D940147}" presName="hierChild4" presStyleCnt="0"/>
      <dgm:spPr/>
    </dgm:pt>
    <dgm:pt modelId="{036C307B-ACCD-4142-BFB9-03D384CF59D1}" type="pres">
      <dgm:prSet presAssocID="{F806D5DC-4FE9-4CCC-8672-84536D940147}" presName="hierChild5" presStyleCnt="0"/>
      <dgm:spPr/>
    </dgm:pt>
    <dgm:pt modelId="{B046325B-7278-4F05-89F1-86A72B8AC83B}" type="pres">
      <dgm:prSet presAssocID="{A3319E22-1346-4383-9A89-EE589C7F523C}" presName="Name37" presStyleLbl="parChTrans1D3" presStyleIdx="2" presStyleCnt="3"/>
      <dgm:spPr/>
    </dgm:pt>
    <dgm:pt modelId="{DA84DF73-92AD-4A99-BA48-19B78143BD0B}" type="pres">
      <dgm:prSet presAssocID="{75964DF3-C049-4AC7-8608-48A913E2E04E}" presName="hierRoot2" presStyleCnt="0">
        <dgm:presLayoutVars>
          <dgm:hierBranch val="init"/>
        </dgm:presLayoutVars>
      </dgm:prSet>
      <dgm:spPr/>
    </dgm:pt>
    <dgm:pt modelId="{E1043487-69F0-49C0-9AA8-07BCAB030695}" type="pres">
      <dgm:prSet presAssocID="{75964DF3-C049-4AC7-8608-48A913E2E04E}" presName="rootComposite" presStyleCnt="0"/>
      <dgm:spPr/>
    </dgm:pt>
    <dgm:pt modelId="{53C0FDA5-835A-443C-8861-890D942AE233}" type="pres">
      <dgm:prSet presAssocID="{75964DF3-C049-4AC7-8608-48A913E2E04E}" presName="rootText" presStyleLbl="node3" presStyleIdx="2" presStyleCnt="3" custLinFactX="-56197" custLinFactNeighborX="-100000" custLinFactNeighborY="-23157">
        <dgm:presLayoutVars>
          <dgm:chPref val="3"/>
        </dgm:presLayoutVars>
      </dgm:prSet>
      <dgm:spPr/>
    </dgm:pt>
    <dgm:pt modelId="{B3CCDCC6-CE66-4223-AEB7-1146544FABB7}" type="pres">
      <dgm:prSet presAssocID="{75964DF3-C049-4AC7-8608-48A913E2E04E}" presName="rootConnector" presStyleLbl="node3" presStyleIdx="2" presStyleCnt="3"/>
      <dgm:spPr/>
    </dgm:pt>
    <dgm:pt modelId="{16F453C1-87BC-4276-9EEF-917CBC9CF2DA}" type="pres">
      <dgm:prSet presAssocID="{75964DF3-C049-4AC7-8608-48A913E2E04E}" presName="hierChild4" presStyleCnt="0"/>
      <dgm:spPr/>
    </dgm:pt>
    <dgm:pt modelId="{A73A651A-CD67-4AF2-8BB5-6680FDF4876E}" type="pres">
      <dgm:prSet presAssocID="{75964DF3-C049-4AC7-8608-48A913E2E04E}" presName="hierChild5" presStyleCnt="0"/>
      <dgm:spPr/>
    </dgm:pt>
    <dgm:pt modelId="{8C021E0F-79E5-494A-8CBD-A8D2253A2325}" type="pres">
      <dgm:prSet presAssocID="{BFFE3D29-C5ED-4D15-8CDB-A0F805DB716A}" presName="hierChild5" presStyleCnt="0"/>
      <dgm:spPr/>
    </dgm:pt>
    <dgm:pt modelId="{94E6931B-93A2-4AB3-AF77-8FF27D3C4824}" type="pres">
      <dgm:prSet presAssocID="{306DD60B-638A-44EA-AA99-4F8BC21F4AC0}" presName="Name37" presStyleLbl="parChTrans1D2" presStyleIdx="1" presStyleCnt="2"/>
      <dgm:spPr/>
    </dgm:pt>
    <dgm:pt modelId="{5B202038-A476-4B26-ABB0-1D011224F9CC}" type="pres">
      <dgm:prSet presAssocID="{E5BEC1E5-5A79-468D-A814-4B3A4CA6C910}" presName="hierRoot2" presStyleCnt="0">
        <dgm:presLayoutVars>
          <dgm:hierBranch val="init"/>
        </dgm:presLayoutVars>
      </dgm:prSet>
      <dgm:spPr/>
    </dgm:pt>
    <dgm:pt modelId="{6B447E5E-C45F-4C3A-8768-630AFFA7418B}" type="pres">
      <dgm:prSet presAssocID="{E5BEC1E5-5A79-468D-A814-4B3A4CA6C910}" presName="rootComposite" presStyleCnt="0"/>
      <dgm:spPr/>
    </dgm:pt>
    <dgm:pt modelId="{9D646145-B79E-445B-91C4-5A85EB5AFC43}" type="pres">
      <dgm:prSet presAssocID="{E5BEC1E5-5A79-468D-A814-4B3A4CA6C910}" presName="rootText" presStyleLbl="node2" presStyleIdx="1" presStyleCnt="2">
        <dgm:presLayoutVars>
          <dgm:chPref val="3"/>
        </dgm:presLayoutVars>
      </dgm:prSet>
      <dgm:spPr/>
    </dgm:pt>
    <dgm:pt modelId="{F458CD14-6549-4649-97A9-E3207E35C4CE}" type="pres">
      <dgm:prSet presAssocID="{E5BEC1E5-5A79-468D-A814-4B3A4CA6C910}" presName="rootConnector" presStyleLbl="node2" presStyleIdx="1" presStyleCnt="2"/>
      <dgm:spPr/>
    </dgm:pt>
    <dgm:pt modelId="{EF48A0B5-9E83-439B-BF75-DA2A7D800A13}" type="pres">
      <dgm:prSet presAssocID="{E5BEC1E5-5A79-468D-A814-4B3A4CA6C910}" presName="hierChild4" presStyleCnt="0"/>
      <dgm:spPr/>
    </dgm:pt>
    <dgm:pt modelId="{E205CB32-D7AA-4E5D-901C-D415DC3B2C99}" type="pres">
      <dgm:prSet presAssocID="{E5BEC1E5-5A79-468D-A814-4B3A4CA6C910}" presName="hierChild5" presStyleCnt="0"/>
      <dgm:spPr/>
    </dgm:pt>
    <dgm:pt modelId="{DFF1DDD1-FD42-474B-879B-40B93A1154F4}" type="pres">
      <dgm:prSet presAssocID="{A8E79C23-2B0D-4285-A291-E7913A98FD82}" presName="hierChild3" presStyleCnt="0"/>
      <dgm:spPr/>
    </dgm:pt>
  </dgm:ptLst>
  <dgm:cxnLst>
    <dgm:cxn modelId="{2523750A-B1DE-4B53-8FDD-9E28E7CE581C}" srcId="{CD9805F2-E6C7-41BA-B519-025A88CB6585}" destId="{A8E79C23-2B0D-4285-A291-E7913A98FD82}" srcOrd="0" destOrd="0" parTransId="{CD7D48BD-51D9-445E-9B1C-7E706A05F1FD}" sibTransId="{F8B05C50-CB5B-4651-847E-A8EE4D0CF900}"/>
    <dgm:cxn modelId="{00AB9116-2580-40A3-A7B9-BFBD7B2813FE}" type="presOf" srcId="{CD9805F2-E6C7-41BA-B519-025A88CB6585}" destId="{B88FC6E6-8DD8-4427-B1DA-8E82153F7AC0}" srcOrd="0" destOrd="0" presId="urn:microsoft.com/office/officeart/2005/8/layout/orgChart1"/>
    <dgm:cxn modelId="{DA80D617-0B13-4868-A150-911EAD26DD4E}" type="presOf" srcId="{A8E79C23-2B0D-4285-A291-E7913A98FD82}" destId="{F15376DD-0F92-4EBC-B8A7-FDEA90436D65}" srcOrd="0" destOrd="0" presId="urn:microsoft.com/office/officeart/2005/8/layout/orgChart1"/>
    <dgm:cxn modelId="{F31F2719-FFF4-4F4A-93CD-D8FACE097A95}" type="presOf" srcId="{F806D5DC-4FE9-4CCC-8672-84536D940147}" destId="{A0271FBA-C6C0-42C9-8CAA-BB3653D24502}" srcOrd="0" destOrd="0" presId="urn:microsoft.com/office/officeart/2005/8/layout/orgChart1"/>
    <dgm:cxn modelId="{D3992B1E-6846-4215-8FB7-9133959630C9}" type="presOf" srcId="{632FBC3D-B0F4-421F-9FC9-E4C6C263C143}" destId="{4B1F39FD-0CED-4301-8F01-194067C9037D}" srcOrd="0" destOrd="0" presId="urn:microsoft.com/office/officeart/2005/8/layout/orgChart1"/>
    <dgm:cxn modelId="{30C30944-FCA1-4D59-90FC-AA91E83B9954}" srcId="{BFFE3D29-C5ED-4D15-8CDB-A0F805DB716A}" destId="{F806D5DC-4FE9-4CCC-8672-84536D940147}" srcOrd="1" destOrd="0" parTransId="{A6BBA4D2-DAA5-47C2-B7E1-163523D4D127}" sibTransId="{4D743C79-303A-49E9-B809-DEB2DE27C5CD}"/>
    <dgm:cxn modelId="{F1836867-F8F3-4D4B-8B69-A93B0A9E9819}" type="presOf" srcId="{A8E79C23-2B0D-4285-A291-E7913A98FD82}" destId="{3AF3225F-78A6-4BB6-839C-C659577118BF}" srcOrd="1" destOrd="0" presId="urn:microsoft.com/office/officeart/2005/8/layout/orgChart1"/>
    <dgm:cxn modelId="{0AEF9147-AAE9-4DE5-A421-0D5866D4F386}" type="presOf" srcId="{632FBC3D-B0F4-421F-9FC9-E4C6C263C143}" destId="{EE2AB51B-91CF-408D-9E33-FEA59B855A88}" srcOrd="1" destOrd="0" presId="urn:microsoft.com/office/officeart/2005/8/layout/orgChart1"/>
    <dgm:cxn modelId="{974D2170-F9C9-40D9-9D49-4B35A2553EB8}" srcId="{A8E79C23-2B0D-4285-A291-E7913A98FD82}" destId="{BFFE3D29-C5ED-4D15-8CDB-A0F805DB716A}" srcOrd="0" destOrd="0" parTransId="{09C9B66E-26F3-4E3D-9924-6AB099EE59B4}" sibTransId="{BAE04558-5049-4912-9B51-DAAB451DA8F0}"/>
    <dgm:cxn modelId="{A6177252-3142-410C-854E-0E81B51A717E}" type="presOf" srcId="{C7BA9CA8-41A2-4779-B8FF-2EC700FF626C}" destId="{B49C0BFD-0618-4FC7-8386-3873A0507205}" srcOrd="0" destOrd="0" presId="urn:microsoft.com/office/officeart/2005/8/layout/orgChart1"/>
    <dgm:cxn modelId="{E1985D55-2E93-49BB-8C27-73611BCC23A1}" type="presOf" srcId="{A6BBA4D2-DAA5-47C2-B7E1-163523D4D127}" destId="{C32AD5CF-F064-43BA-9020-42130F5C9A24}" srcOrd="0" destOrd="0" presId="urn:microsoft.com/office/officeart/2005/8/layout/orgChart1"/>
    <dgm:cxn modelId="{559BDC55-9DD4-4B2F-8A30-727EDBD73CE1}" srcId="{BFFE3D29-C5ED-4D15-8CDB-A0F805DB716A}" destId="{75964DF3-C049-4AC7-8608-48A913E2E04E}" srcOrd="2" destOrd="0" parTransId="{A3319E22-1346-4383-9A89-EE589C7F523C}" sibTransId="{0A3E3BE9-6EA1-4095-9E03-31DCD623C22E}"/>
    <dgm:cxn modelId="{B693227F-FCFE-46BC-93D5-B92C080B9C66}" type="presOf" srcId="{09C9B66E-26F3-4E3D-9924-6AB099EE59B4}" destId="{ADD4B135-A0A7-4C70-AD54-3035F18D1F0A}" srcOrd="0" destOrd="0" presId="urn:microsoft.com/office/officeart/2005/8/layout/orgChart1"/>
    <dgm:cxn modelId="{2143DA80-6870-4905-BED2-1F8730735ABA}" type="presOf" srcId="{E5BEC1E5-5A79-468D-A814-4B3A4CA6C910}" destId="{F458CD14-6549-4649-97A9-E3207E35C4CE}" srcOrd="1" destOrd="0" presId="urn:microsoft.com/office/officeart/2005/8/layout/orgChart1"/>
    <dgm:cxn modelId="{E9DF8686-D72E-481A-A581-EE5E4562D8EE}" type="presOf" srcId="{306DD60B-638A-44EA-AA99-4F8BC21F4AC0}" destId="{94E6931B-93A2-4AB3-AF77-8FF27D3C4824}" srcOrd="0" destOrd="0" presId="urn:microsoft.com/office/officeart/2005/8/layout/orgChart1"/>
    <dgm:cxn modelId="{245C6994-1348-4A0D-8E85-E2A30366181E}" type="presOf" srcId="{BFFE3D29-C5ED-4D15-8CDB-A0F805DB716A}" destId="{7DF55680-3F6A-4726-A803-E919A3B20850}" srcOrd="0" destOrd="0" presId="urn:microsoft.com/office/officeart/2005/8/layout/orgChart1"/>
    <dgm:cxn modelId="{3B1B25BB-8338-414C-A0FD-69B2E7BE951F}" type="presOf" srcId="{F806D5DC-4FE9-4CCC-8672-84536D940147}" destId="{8A3DBA1D-E69E-4ABC-96A7-A11A9AAFC9BF}" srcOrd="1" destOrd="0" presId="urn:microsoft.com/office/officeart/2005/8/layout/orgChart1"/>
    <dgm:cxn modelId="{37EAECD8-0893-49AA-8E1A-0615A2CF5B7A}" type="presOf" srcId="{75964DF3-C049-4AC7-8608-48A913E2E04E}" destId="{53C0FDA5-835A-443C-8861-890D942AE233}" srcOrd="0" destOrd="0" presId="urn:microsoft.com/office/officeart/2005/8/layout/orgChart1"/>
    <dgm:cxn modelId="{0A010DDC-2633-418F-B766-645582A1E445}" type="presOf" srcId="{75964DF3-C049-4AC7-8608-48A913E2E04E}" destId="{B3CCDCC6-CE66-4223-AEB7-1146544FABB7}" srcOrd="1" destOrd="0" presId="urn:microsoft.com/office/officeart/2005/8/layout/orgChart1"/>
    <dgm:cxn modelId="{1E40CEF1-5BF3-4FE5-A1DF-AB37D95ABF57}" srcId="{A8E79C23-2B0D-4285-A291-E7913A98FD82}" destId="{E5BEC1E5-5A79-468D-A814-4B3A4CA6C910}" srcOrd="1" destOrd="0" parTransId="{306DD60B-638A-44EA-AA99-4F8BC21F4AC0}" sibTransId="{EB3670E1-78DF-4040-945F-87BA77AE0464}"/>
    <dgm:cxn modelId="{2429F5F2-3B5A-4E6D-9C48-731990DCE6F8}" type="presOf" srcId="{A3319E22-1346-4383-9A89-EE589C7F523C}" destId="{B046325B-7278-4F05-89F1-86A72B8AC83B}" srcOrd="0" destOrd="0" presId="urn:microsoft.com/office/officeart/2005/8/layout/orgChart1"/>
    <dgm:cxn modelId="{AD64E1FC-3EAA-4B7E-8285-1E4581D101C2}" srcId="{BFFE3D29-C5ED-4D15-8CDB-A0F805DB716A}" destId="{632FBC3D-B0F4-421F-9FC9-E4C6C263C143}" srcOrd="0" destOrd="0" parTransId="{C7BA9CA8-41A2-4779-B8FF-2EC700FF626C}" sibTransId="{788BEFE5-D567-49AC-8B87-6673100BCB38}"/>
    <dgm:cxn modelId="{C1C1E7FD-3E29-4867-A57E-A2FE1C2EACB4}" type="presOf" srcId="{BFFE3D29-C5ED-4D15-8CDB-A0F805DB716A}" destId="{E5B60EAB-6C04-40DB-A06B-485B9D29FE48}" srcOrd="1" destOrd="0" presId="urn:microsoft.com/office/officeart/2005/8/layout/orgChart1"/>
    <dgm:cxn modelId="{F4E5A0FE-5100-4D2B-92FD-07A7EB86336C}" type="presOf" srcId="{E5BEC1E5-5A79-468D-A814-4B3A4CA6C910}" destId="{9D646145-B79E-445B-91C4-5A85EB5AFC43}" srcOrd="0" destOrd="0" presId="urn:microsoft.com/office/officeart/2005/8/layout/orgChart1"/>
    <dgm:cxn modelId="{8662C986-ADB2-4020-9957-7FB9DB75239F}" type="presParOf" srcId="{B88FC6E6-8DD8-4427-B1DA-8E82153F7AC0}" destId="{5663F593-A181-451E-BA7F-C1248BA5A86A}" srcOrd="0" destOrd="0" presId="urn:microsoft.com/office/officeart/2005/8/layout/orgChart1"/>
    <dgm:cxn modelId="{3FF695B4-71B3-4A65-BEF2-3295DDEB63AD}" type="presParOf" srcId="{5663F593-A181-451E-BA7F-C1248BA5A86A}" destId="{535524D1-A474-4485-BDE0-C7B89A8B2339}" srcOrd="0" destOrd="0" presId="urn:microsoft.com/office/officeart/2005/8/layout/orgChart1"/>
    <dgm:cxn modelId="{021ED1BA-20BC-4736-993E-11D8A0CFD355}" type="presParOf" srcId="{535524D1-A474-4485-BDE0-C7B89A8B2339}" destId="{F15376DD-0F92-4EBC-B8A7-FDEA90436D65}" srcOrd="0" destOrd="0" presId="urn:microsoft.com/office/officeart/2005/8/layout/orgChart1"/>
    <dgm:cxn modelId="{829077F8-10B4-4AFC-A341-FA0FF47335A7}" type="presParOf" srcId="{535524D1-A474-4485-BDE0-C7B89A8B2339}" destId="{3AF3225F-78A6-4BB6-839C-C659577118BF}" srcOrd="1" destOrd="0" presId="urn:microsoft.com/office/officeart/2005/8/layout/orgChart1"/>
    <dgm:cxn modelId="{AE25E2E7-4E27-40B6-B45C-6201009DDBEA}" type="presParOf" srcId="{5663F593-A181-451E-BA7F-C1248BA5A86A}" destId="{96A5AE82-5557-4B57-80EE-686E72656BB6}" srcOrd="1" destOrd="0" presId="urn:microsoft.com/office/officeart/2005/8/layout/orgChart1"/>
    <dgm:cxn modelId="{A9C66DE5-BF17-42FC-A3EB-D53713729F3D}" type="presParOf" srcId="{96A5AE82-5557-4B57-80EE-686E72656BB6}" destId="{ADD4B135-A0A7-4C70-AD54-3035F18D1F0A}" srcOrd="0" destOrd="0" presId="urn:microsoft.com/office/officeart/2005/8/layout/orgChart1"/>
    <dgm:cxn modelId="{5C781642-195E-4FC4-ADA8-C45743D102E3}" type="presParOf" srcId="{96A5AE82-5557-4B57-80EE-686E72656BB6}" destId="{3BAA06B6-23AA-46D9-A5E1-AE9D195F0298}" srcOrd="1" destOrd="0" presId="urn:microsoft.com/office/officeart/2005/8/layout/orgChart1"/>
    <dgm:cxn modelId="{D53E2DD8-23D8-460E-A6C0-EECFE71DA047}" type="presParOf" srcId="{3BAA06B6-23AA-46D9-A5E1-AE9D195F0298}" destId="{35713099-9781-4DED-BDD1-560F86E515A9}" srcOrd="0" destOrd="0" presId="urn:microsoft.com/office/officeart/2005/8/layout/orgChart1"/>
    <dgm:cxn modelId="{AA0446A7-2ED4-4C06-BD1C-68FDE938071C}" type="presParOf" srcId="{35713099-9781-4DED-BDD1-560F86E515A9}" destId="{7DF55680-3F6A-4726-A803-E919A3B20850}" srcOrd="0" destOrd="0" presId="urn:microsoft.com/office/officeart/2005/8/layout/orgChart1"/>
    <dgm:cxn modelId="{7DD312B2-B347-4471-BDE1-7B2BC98B6025}" type="presParOf" srcId="{35713099-9781-4DED-BDD1-560F86E515A9}" destId="{E5B60EAB-6C04-40DB-A06B-485B9D29FE48}" srcOrd="1" destOrd="0" presId="urn:microsoft.com/office/officeart/2005/8/layout/orgChart1"/>
    <dgm:cxn modelId="{1979B50F-F526-4080-B0BA-BAF792C9360D}" type="presParOf" srcId="{3BAA06B6-23AA-46D9-A5E1-AE9D195F0298}" destId="{1DAB3533-DA38-43CA-89A8-278D4AE3D776}" srcOrd="1" destOrd="0" presId="urn:microsoft.com/office/officeart/2005/8/layout/orgChart1"/>
    <dgm:cxn modelId="{112FF4AC-24F5-4C05-942C-AC5B74965CA0}" type="presParOf" srcId="{1DAB3533-DA38-43CA-89A8-278D4AE3D776}" destId="{B49C0BFD-0618-4FC7-8386-3873A0507205}" srcOrd="0" destOrd="0" presId="urn:microsoft.com/office/officeart/2005/8/layout/orgChart1"/>
    <dgm:cxn modelId="{3AE86163-FA12-4BDB-894F-7493D0292E4F}" type="presParOf" srcId="{1DAB3533-DA38-43CA-89A8-278D4AE3D776}" destId="{71F32527-2D01-4722-AF8E-0DE242C2CB18}" srcOrd="1" destOrd="0" presId="urn:microsoft.com/office/officeart/2005/8/layout/orgChart1"/>
    <dgm:cxn modelId="{5C8186BB-1541-4CD6-890A-EB6A5288B7C7}" type="presParOf" srcId="{71F32527-2D01-4722-AF8E-0DE242C2CB18}" destId="{8ED3F7BD-7D06-4D7C-BE54-EF54E683FD3F}" srcOrd="0" destOrd="0" presId="urn:microsoft.com/office/officeart/2005/8/layout/orgChart1"/>
    <dgm:cxn modelId="{3FB67A77-2364-483C-BD7F-4C4C738F3521}" type="presParOf" srcId="{8ED3F7BD-7D06-4D7C-BE54-EF54E683FD3F}" destId="{4B1F39FD-0CED-4301-8F01-194067C9037D}" srcOrd="0" destOrd="0" presId="urn:microsoft.com/office/officeart/2005/8/layout/orgChart1"/>
    <dgm:cxn modelId="{32B5F869-5AC0-4178-80DF-35DF298B77CC}" type="presParOf" srcId="{8ED3F7BD-7D06-4D7C-BE54-EF54E683FD3F}" destId="{EE2AB51B-91CF-408D-9E33-FEA59B855A88}" srcOrd="1" destOrd="0" presId="urn:microsoft.com/office/officeart/2005/8/layout/orgChart1"/>
    <dgm:cxn modelId="{BC875134-FF2A-46FF-9E18-E1730567BB7C}" type="presParOf" srcId="{71F32527-2D01-4722-AF8E-0DE242C2CB18}" destId="{0F6D4D45-2AE5-4A27-8818-F56DC647B582}" srcOrd="1" destOrd="0" presId="urn:microsoft.com/office/officeart/2005/8/layout/orgChart1"/>
    <dgm:cxn modelId="{226998BB-6624-4F08-BEAC-B80774058F22}" type="presParOf" srcId="{71F32527-2D01-4722-AF8E-0DE242C2CB18}" destId="{59E37D20-AA92-4B61-9ADE-32D0B9B61B30}" srcOrd="2" destOrd="0" presId="urn:microsoft.com/office/officeart/2005/8/layout/orgChart1"/>
    <dgm:cxn modelId="{D791E811-2985-46C1-ACCD-2EFAC2154821}" type="presParOf" srcId="{1DAB3533-DA38-43CA-89A8-278D4AE3D776}" destId="{C32AD5CF-F064-43BA-9020-42130F5C9A24}" srcOrd="2" destOrd="0" presId="urn:microsoft.com/office/officeart/2005/8/layout/orgChart1"/>
    <dgm:cxn modelId="{542E3246-6D74-45C8-9102-4BBE16A4C1F4}" type="presParOf" srcId="{1DAB3533-DA38-43CA-89A8-278D4AE3D776}" destId="{92BC4A01-6884-47DF-9605-078CF0DBC8F0}" srcOrd="3" destOrd="0" presId="urn:microsoft.com/office/officeart/2005/8/layout/orgChart1"/>
    <dgm:cxn modelId="{6F2E3F5F-BB7C-423E-9618-56EE3FAA1E11}" type="presParOf" srcId="{92BC4A01-6884-47DF-9605-078CF0DBC8F0}" destId="{769DE648-A8A5-415C-83E4-213AFAD58C06}" srcOrd="0" destOrd="0" presId="urn:microsoft.com/office/officeart/2005/8/layout/orgChart1"/>
    <dgm:cxn modelId="{221213A3-905A-4A0A-8B3A-A29AE99AD7ED}" type="presParOf" srcId="{769DE648-A8A5-415C-83E4-213AFAD58C06}" destId="{A0271FBA-C6C0-42C9-8CAA-BB3653D24502}" srcOrd="0" destOrd="0" presId="urn:microsoft.com/office/officeart/2005/8/layout/orgChart1"/>
    <dgm:cxn modelId="{C127C46A-9FE4-40D5-832F-5EFFBC5625BB}" type="presParOf" srcId="{769DE648-A8A5-415C-83E4-213AFAD58C06}" destId="{8A3DBA1D-E69E-4ABC-96A7-A11A9AAFC9BF}" srcOrd="1" destOrd="0" presId="urn:microsoft.com/office/officeart/2005/8/layout/orgChart1"/>
    <dgm:cxn modelId="{C04BA02E-4DD7-4944-8E53-AE4DCC6C9D54}" type="presParOf" srcId="{92BC4A01-6884-47DF-9605-078CF0DBC8F0}" destId="{2006841C-BF67-447A-851E-FD998A8241B2}" srcOrd="1" destOrd="0" presId="urn:microsoft.com/office/officeart/2005/8/layout/orgChart1"/>
    <dgm:cxn modelId="{79635EFC-DF99-4F16-879F-85D8C50DB8CA}" type="presParOf" srcId="{92BC4A01-6884-47DF-9605-078CF0DBC8F0}" destId="{036C307B-ACCD-4142-BFB9-03D384CF59D1}" srcOrd="2" destOrd="0" presId="urn:microsoft.com/office/officeart/2005/8/layout/orgChart1"/>
    <dgm:cxn modelId="{22034DC7-A92F-4A05-B4AB-85D7D0C71A41}" type="presParOf" srcId="{1DAB3533-DA38-43CA-89A8-278D4AE3D776}" destId="{B046325B-7278-4F05-89F1-86A72B8AC83B}" srcOrd="4" destOrd="0" presId="urn:microsoft.com/office/officeart/2005/8/layout/orgChart1"/>
    <dgm:cxn modelId="{4A2DB156-585A-415B-90D3-03002C7843DD}" type="presParOf" srcId="{1DAB3533-DA38-43CA-89A8-278D4AE3D776}" destId="{DA84DF73-92AD-4A99-BA48-19B78143BD0B}" srcOrd="5" destOrd="0" presId="urn:microsoft.com/office/officeart/2005/8/layout/orgChart1"/>
    <dgm:cxn modelId="{9CD72959-08FD-4169-84D4-0ADA5592AD78}" type="presParOf" srcId="{DA84DF73-92AD-4A99-BA48-19B78143BD0B}" destId="{E1043487-69F0-49C0-9AA8-07BCAB030695}" srcOrd="0" destOrd="0" presId="urn:microsoft.com/office/officeart/2005/8/layout/orgChart1"/>
    <dgm:cxn modelId="{13284389-BCE6-48FA-B6DC-A2F75528F3A8}" type="presParOf" srcId="{E1043487-69F0-49C0-9AA8-07BCAB030695}" destId="{53C0FDA5-835A-443C-8861-890D942AE233}" srcOrd="0" destOrd="0" presId="urn:microsoft.com/office/officeart/2005/8/layout/orgChart1"/>
    <dgm:cxn modelId="{0113AC1C-3AB1-4FE5-BC1A-71E284AE2255}" type="presParOf" srcId="{E1043487-69F0-49C0-9AA8-07BCAB030695}" destId="{B3CCDCC6-CE66-4223-AEB7-1146544FABB7}" srcOrd="1" destOrd="0" presId="urn:microsoft.com/office/officeart/2005/8/layout/orgChart1"/>
    <dgm:cxn modelId="{79C0DC0C-E48B-4CFE-B658-84FE7B5CC86D}" type="presParOf" srcId="{DA84DF73-92AD-4A99-BA48-19B78143BD0B}" destId="{16F453C1-87BC-4276-9EEF-917CBC9CF2DA}" srcOrd="1" destOrd="0" presId="urn:microsoft.com/office/officeart/2005/8/layout/orgChart1"/>
    <dgm:cxn modelId="{013F3CE5-308C-4622-A104-5CCA449FD527}" type="presParOf" srcId="{DA84DF73-92AD-4A99-BA48-19B78143BD0B}" destId="{A73A651A-CD67-4AF2-8BB5-6680FDF4876E}" srcOrd="2" destOrd="0" presId="urn:microsoft.com/office/officeart/2005/8/layout/orgChart1"/>
    <dgm:cxn modelId="{45996C58-8803-472B-B718-5967B8D64380}" type="presParOf" srcId="{3BAA06B6-23AA-46D9-A5E1-AE9D195F0298}" destId="{8C021E0F-79E5-494A-8CBD-A8D2253A2325}" srcOrd="2" destOrd="0" presId="urn:microsoft.com/office/officeart/2005/8/layout/orgChart1"/>
    <dgm:cxn modelId="{847E2754-4EB7-4643-8F72-3E8051C46F8D}" type="presParOf" srcId="{96A5AE82-5557-4B57-80EE-686E72656BB6}" destId="{94E6931B-93A2-4AB3-AF77-8FF27D3C4824}" srcOrd="2" destOrd="0" presId="urn:microsoft.com/office/officeart/2005/8/layout/orgChart1"/>
    <dgm:cxn modelId="{41A8156B-B8E9-440B-A193-A27806854F1F}" type="presParOf" srcId="{96A5AE82-5557-4B57-80EE-686E72656BB6}" destId="{5B202038-A476-4B26-ABB0-1D011224F9CC}" srcOrd="3" destOrd="0" presId="urn:microsoft.com/office/officeart/2005/8/layout/orgChart1"/>
    <dgm:cxn modelId="{597C11E8-A4A1-42A0-9AC1-1BF0D4543FBA}" type="presParOf" srcId="{5B202038-A476-4B26-ABB0-1D011224F9CC}" destId="{6B447E5E-C45F-4C3A-8768-630AFFA7418B}" srcOrd="0" destOrd="0" presId="urn:microsoft.com/office/officeart/2005/8/layout/orgChart1"/>
    <dgm:cxn modelId="{3AB8902E-2E1C-4985-80A3-51C6A3EA796B}" type="presParOf" srcId="{6B447E5E-C45F-4C3A-8768-630AFFA7418B}" destId="{9D646145-B79E-445B-91C4-5A85EB5AFC43}" srcOrd="0" destOrd="0" presId="urn:microsoft.com/office/officeart/2005/8/layout/orgChart1"/>
    <dgm:cxn modelId="{E99BD35A-3105-4316-80E4-85C43F554684}" type="presParOf" srcId="{6B447E5E-C45F-4C3A-8768-630AFFA7418B}" destId="{F458CD14-6549-4649-97A9-E3207E35C4CE}" srcOrd="1" destOrd="0" presId="urn:microsoft.com/office/officeart/2005/8/layout/orgChart1"/>
    <dgm:cxn modelId="{691AF9EB-D157-46D7-847F-3EF0E0652EDF}" type="presParOf" srcId="{5B202038-A476-4B26-ABB0-1D011224F9CC}" destId="{EF48A0B5-9E83-439B-BF75-DA2A7D800A13}" srcOrd="1" destOrd="0" presId="urn:microsoft.com/office/officeart/2005/8/layout/orgChart1"/>
    <dgm:cxn modelId="{5870A265-EFD7-4994-875F-877B145902AC}" type="presParOf" srcId="{5B202038-A476-4B26-ABB0-1D011224F9CC}" destId="{E205CB32-D7AA-4E5D-901C-D415DC3B2C99}" srcOrd="2" destOrd="0" presId="urn:microsoft.com/office/officeart/2005/8/layout/orgChart1"/>
    <dgm:cxn modelId="{1D7FE73F-FA8B-4651-AB6B-08416E7D7E4D}" type="presParOf" srcId="{5663F593-A181-451E-BA7F-C1248BA5A86A}" destId="{DFF1DDD1-FD42-474B-879B-40B93A1154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1210F-396A-449B-9D83-8C58D421D63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CFD8D-786D-4A00-8CD9-F3AE202BE6B8}">
      <dgm:prSet phldrT="[Text]"/>
      <dgm:spPr/>
      <dgm:t>
        <a:bodyPr/>
        <a:lstStyle/>
        <a:p>
          <a:r>
            <a:rPr lang="en-US" dirty="0"/>
            <a:t>Slope Rating</a:t>
          </a:r>
        </a:p>
      </dgm:t>
    </dgm:pt>
    <dgm:pt modelId="{081DB2C4-72ED-4DBE-AFEE-4D9459306AE3}" type="parTrans" cxnId="{55D63230-F8D0-41AC-A035-B98EBBB38C0A}">
      <dgm:prSet/>
      <dgm:spPr/>
      <dgm:t>
        <a:bodyPr/>
        <a:lstStyle/>
        <a:p>
          <a:endParaRPr lang="en-US"/>
        </a:p>
      </dgm:t>
    </dgm:pt>
    <dgm:pt modelId="{150A7C55-AB95-44AF-92EE-CA43D9C28CA2}" type="sibTrans" cxnId="{55D63230-F8D0-41AC-A035-B98EBBB38C0A}">
      <dgm:prSet/>
      <dgm:spPr/>
      <dgm:t>
        <a:bodyPr/>
        <a:lstStyle/>
        <a:p>
          <a:endParaRPr lang="en-US"/>
        </a:p>
      </dgm:t>
    </dgm:pt>
    <dgm:pt modelId="{305857B1-05E3-408D-9A53-3BB52CBE846F}">
      <dgm:prSet phldrT="[Text]"/>
      <dgm:spPr/>
      <dgm:t>
        <a:bodyPr/>
        <a:lstStyle/>
        <a:p>
          <a:r>
            <a:rPr lang="en-US" dirty="0"/>
            <a:t>Maintenance Budget</a:t>
          </a:r>
        </a:p>
      </dgm:t>
    </dgm:pt>
    <dgm:pt modelId="{C73ECDEA-743F-4C46-BB52-1FFECBFA0450}" type="parTrans" cxnId="{BA0E5A24-D813-407E-A2A4-9D0E32F85055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1DC8F4E3-25BB-4F2A-8602-4658E2566374}" type="sibTrans" cxnId="{BA0E5A24-D813-407E-A2A4-9D0E32F85055}">
      <dgm:prSet/>
      <dgm:spPr/>
      <dgm:t>
        <a:bodyPr/>
        <a:lstStyle/>
        <a:p>
          <a:endParaRPr lang="en-US"/>
        </a:p>
      </dgm:t>
    </dgm:pt>
    <dgm:pt modelId="{87E106E8-F9B5-4039-A456-D819ABD10A6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Experience</a:t>
          </a:r>
        </a:p>
      </dgm:t>
    </dgm:pt>
    <dgm:pt modelId="{265DDB90-0307-4B1A-9359-14DA1E426814}" type="parTrans" cxnId="{027D2FD9-C2A2-4C50-A5A9-2EAE08CBEB01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F984A04B-E38D-4783-9EFB-6641596813F5}" type="sibTrans" cxnId="{027D2FD9-C2A2-4C50-A5A9-2EAE08CBEB01}">
      <dgm:prSet/>
      <dgm:spPr/>
      <dgm:t>
        <a:bodyPr/>
        <a:lstStyle/>
        <a:p>
          <a:endParaRPr lang="en-US"/>
        </a:p>
      </dgm:t>
    </dgm:pt>
    <dgm:pt modelId="{17A10F76-5F56-45FC-981B-53EED69F9E65}">
      <dgm:prSet phldrT="[Text]"/>
      <dgm:spPr/>
      <dgm:t>
        <a:bodyPr/>
        <a:lstStyle/>
        <a:p>
          <a:r>
            <a:rPr lang="en-US" dirty="0"/>
            <a:t>Pace of Play</a:t>
          </a:r>
        </a:p>
      </dgm:t>
    </dgm:pt>
    <dgm:pt modelId="{C903FBCB-D9F9-463E-B9DF-ED30A8801B36}" type="parTrans" cxnId="{323C2993-0FEF-4E10-8787-B9B6BFB24E60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0D71999-064A-4B3C-AF02-0DFD7C29D160}" type="sibTrans" cxnId="{323C2993-0FEF-4E10-8787-B9B6BFB24E60}">
      <dgm:prSet/>
      <dgm:spPr/>
      <dgm:t>
        <a:bodyPr/>
        <a:lstStyle/>
        <a:p>
          <a:endParaRPr lang="en-US"/>
        </a:p>
      </dgm:t>
    </dgm:pt>
    <dgm:pt modelId="{B535B423-642C-4C65-A558-80304E5D072F}">
      <dgm:prSet/>
      <dgm:spPr/>
      <dgm:t>
        <a:bodyPr/>
        <a:lstStyle/>
        <a:p>
          <a:r>
            <a:rPr lang="en-US" dirty="0"/>
            <a:t>Ability of Golfer</a:t>
          </a:r>
        </a:p>
      </dgm:t>
    </dgm:pt>
    <dgm:pt modelId="{76E15E3B-EC5D-49D1-9D33-0B460AA0E7B2}" type="parTrans" cxnId="{8832DC63-32BE-4086-8E14-CB23F46C6114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5BB79819-A0EE-47F6-8664-5D73FCD1DFC0}" type="sibTrans" cxnId="{8832DC63-32BE-4086-8E14-CB23F46C6114}">
      <dgm:prSet/>
      <dgm:spPr/>
      <dgm:t>
        <a:bodyPr/>
        <a:lstStyle/>
        <a:p>
          <a:endParaRPr lang="en-US"/>
        </a:p>
      </dgm:t>
    </dgm:pt>
    <dgm:pt modelId="{B9408091-D601-424C-AF84-5B75FF7952D0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Ability to Collect Appropriate Green Fee</a:t>
          </a:r>
        </a:p>
      </dgm:t>
    </dgm:pt>
    <dgm:pt modelId="{77B8BF59-81DA-4B84-90B9-EB80FB689AC4}" type="parTrans" cxnId="{731196D6-ED46-45F1-89CE-4198947D2EB8}">
      <dgm:prSet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7C62DF5A-80EC-4AE4-895E-0F26A87B8A1E}" type="sibTrans" cxnId="{731196D6-ED46-45F1-89CE-4198947D2EB8}">
      <dgm:prSet/>
      <dgm:spPr/>
      <dgm:t>
        <a:bodyPr/>
        <a:lstStyle/>
        <a:p>
          <a:endParaRPr lang="en-US"/>
        </a:p>
      </dgm:t>
    </dgm:pt>
    <dgm:pt modelId="{B4F00E12-D7D2-4349-846D-0ADCA8F8002B}" type="pres">
      <dgm:prSet presAssocID="{3251210F-396A-449B-9D83-8C58D421D6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CE6392-487A-4FCA-820E-ACF0F082D3DE}" type="pres">
      <dgm:prSet presAssocID="{C1BCFD8D-786D-4A00-8CD9-F3AE202BE6B8}" presName="root1" presStyleCnt="0"/>
      <dgm:spPr/>
    </dgm:pt>
    <dgm:pt modelId="{6EB8B471-4376-4ABF-B59B-09B410C9DC06}" type="pres">
      <dgm:prSet presAssocID="{C1BCFD8D-786D-4A00-8CD9-F3AE202BE6B8}" presName="LevelOneTextNode" presStyleLbl="node0" presStyleIdx="0" presStyleCnt="1">
        <dgm:presLayoutVars>
          <dgm:chPref val="3"/>
        </dgm:presLayoutVars>
      </dgm:prSet>
      <dgm:spPr/>
    </dgm:pt>
    <dgm:pt modelId="{5001504D-15ED-4F87-B996-B1812399B04C}" type="pres">
      <dgm:prSet presAssocID="{C1BCFD8D-786D-4A00-8CD9-F3AE202BE6B8}" presName="level2hierChild" presStyleCnt="0"/>
      <dgm:spPr/>
    </dgm:pt>
    <dgm:pt modelId="{5815AF2C-3446-4E6A-A629-B0730E032A1B}" type="pres">
      <dgm:prSet presAssocID="{C73ECDEA-743F-4C46-BB52-1FFECBFA0450}" presName="conn2-1" presStyleLbl="parChTrans1D2" presStyleIdx="0" presStyleCnt="2"/>
      <dgm:spPr/>
    </dgm:pt>
    <dgm:pt modelId="{9AA5BA16-978A-4AFF-AAA7-BF07C60FECA0}" type="pres">
      <dgm:prSet presAssocID="{C73ECDEA-743F-4C46-BB52-1FFECBFA0450}" presName="connTx" presStyleLbl="parChTrans1D2" presStyleIdx="0" presStyleCnt="2"/>
      <dgm:spPr/>
    </dgm:pt>
    <dgm:pt modelId="{BF617875-8F0D-4FF5-8A25-288BFB9324F1}" type="pres">
      <dgm:prSet presAssocID="{305857B1-05E3-408D-9A53-3BB52CBE846F}" presName="root2" presStyleCnt="0"/>
      <dgm:spPr/>
    </dgm:pt>
    <dgm:pt modelId="{D793CAC3-2D01-4915-8A2F-CB7B6005895D}" type="pres">
      <dgm:prSet presAssocID="{305857B1-05E3-408D-9A53-3BB52CBE846F}" presName="LevelTwoTextNode" presStyleLbl="node2" presStyleIdx="0" presStyleCnt="2">
        <dgm:presLayoutVars>
          <dgm:chPref val="3"/>
        </dgm:presLayoutVars>
      </dgm:prSet>
      <dgm:spPr/>
    </dgm:pt>
    <dgm:pt modelId="{E78CA45A-2B53-4C50-830D-8A4E57EE6212}" type="pres">
      <dgm:prSet presAssocID="{305857B1-05E3-408D-9A53-3BB52CBE846F}" presName="level3hierChild" presStyleCnt="0"/>
      <dgm:spPr/>
    </dgm:pt>
    <dgm:pt modelId="{97C6AA50-9144-4634-8718-3204F74A3437}" type="pres">
      <dgm:prSet presAssocID="{265DDB90-0307-4B1A-9359-14DA1E426814}" presName="conn2-1" presStyleLbl="parChTrans1D3" presStyleIdx="0" presStyleCnt="1"/>
      <dgm:spPr/>
    </dgm:pt>
    <dgm:pt modelId="{CF8AC0F9-F989-4A94-9629-814F2DD56307}" type="pres">
      <dgm:prSet presAssocID="{265DDB90-0307-4B1A-9359-14DA1E426814}" presName="connTx" presStyleLbl="parChTrans1D3" presStyleIdx="0" presStyleCnt="1"/>
      <dgm:spPr/>
    </dgm:pt>
    <dgm:pt modelId="{86AA6F39-48A8-4AF1-9193-CA46514E48F2}" type="pres">
      <dgm:prSet presAssocID="{87E106E8-F9B5-4039-A456-D819ABD10A67}" presName="root2" presStyleCnt="0"/>
      <dgm:spPr/>
    </dgm:pt>
    <dgm:pt modelId="{FDEF1136-C8A5-4127-8C08-A06A5368A635}" type="pres">
      <dgm:prSet presAssocID="{87E106E8-F9B5-4039-A456-D819ABD10A67}" presName="LevelTwoTextNode" presStyleLbl="node3" presStyleIdx="0" presStyleCnt="1" custLinFactNeighborX="-2348" custLinFactNeighborY="-109">
        <dgm:presLayoutVars>
          <dgm:chPref val="3"/>
        </dgm:presLayoutVars>
      </dgm:prSet>
      <dgm:spPr/>
    </dgm:pt>
    <dgm:pt modelId="{AA5AEA7F-5240-410C-86A3-3CB36DEFB624}" type="pres">
      <dgm:prSet presAssocID="{87E106E8-F9B5-4039-A456-D819ABD10A67}" presName="level3hierChild" presStyleCnt="0"/>
      <dgm:spPr/>
    </dgm:pt>
    <dgm:pt modelId="{452491FC-97A3-44FF-8B9E-6AC6C4FAA43E}" type="pres">
      <dgm:prSet presAssocID="{76E15E3B-EC5D-49D1-9D33-0B460AA0E7B2}" presName="conn2-1" presStyleLbl="parChTrans1D4" presStyleIdx="0" presStyleCnt="2"/>
      <dgm:spPr/>
    </dgm:pt>
    <dgm:pt modelId="{34C0029D-E1B9-4873-895E-5304B1CB31D3}" type="pres">
      <dgm:prSet presAssocID="{76E15E3B-EC5D-49D1-9D33-0B460AA0E7B2}" presName="connTx" presStyleLbl="parChTrans1D4" presStyleIdx="0" presStyleCnt="2"/>
      <dgm:spPr/>
    </dgm:pt>
    <dgm:pt modelId="{3329762A-E1ED-4EEE-878B-CF74B52D7374}" type="pres">
      <dgm:prSet presAssocID="{B535B423-642C-4C65-A558-80304E5D072F}" presName="root2" presStyleCnt="0"/>
      <dgm:spPr/>
    </dgm:pt>
    <dgm:pt modelId="{B15F6712-6BA2-48E3-8080-818185AFDB8D}" type="pres">
      <dgm:prSet presAssocID="{B535B423-642C-4C65-A558-80304E5D072F}" presName="LevelTwoTextNode" presStyleLbl="node4" presStyleIdx="0" presStyleCnt="2">
        <dgm:presLayoutVars>
          <dgm:chPref val="3"/>
        </dgm:presLayoutVars>
      </dgm:prSet>
      <dgm:spPr/>
    </dgm:pt>
    <dgm:pt modelId="{8B67C3FC-510F-4D57-9C97-A3378F8A0889}" type="pres">
      <dgm:prSet presAssocID="{B535B423-642C-4C65-A558-80304E5D072F}" presName="level3hierChild" presStyleCnt="0"/>
      <dgm:spPr/>
    </dgm:pt>
    <dgm:pt modelId="{7958E02F-2450-425E-93DC-4289C00AACC9}" type="pres">
      <dgm:prSet presAssocID="{77B8BF59-81DA-4B84-90B9-EB80FB689AC4}" presName="conn2-1" presStyleLbl="parChTrans1D4" presStyleIdx="1" presStyleCnt="2"/>
      <dgm:spPr/>
    </dgm:pt>
    <dgm:pt modelId="{15182779-BF9D-4132-B160-FA6EC779156A}" type="pres">
      <dgm:prSet presAssocID="{77B8BF59-81DA-4B84-90B9-EB80FB689AC4}" presName="connTx" presStyleLbl="parChTrans1D4" presStyleIdx="1" presStyleCnt="2"/>
      <dgm:spPr/>
    </dgm:pt>
    <dgm:pt modelId="{50DA826B-1AF6-4E31-A9C3-3AF94D93768E}" type="pres">
      <dgm:prSet presAssocID="{B9408091-D601-424C-AF84-5B75FF7952D0}" presName="root2" presStyleCnt="0"/>
      <dgm:spPr/>
    </dgm:pt>
    <dgm:pt modelId="{536F3DE6-20F5-49DE-9009-4DCBA18B1598}" type="pres">
      <dgm:prSet presAssocID="{B9408091-D601-424C-AF84-5B75FF7952D0}" presName="LevelTwoTextNode" presStyleLbl="node4" presStyleIdx="1" presStyleCnt="2">
        <dgm:presLayoutVars>
          <dgm:chPref val="3"/>
        </dgm:presLayoutVars>
      </dgm:prSet>
      <dgm:spPr/>
    </dgm:pt>
    <dgm:pt modelId="{279CDFE0-06E7-46BA-98FE-D57336EEA1F8}" type="pres">
      <dgm:prSet presAssocID="{B9408091-D601-424C-AF84-5B75FF7952D0}" presName="level3hierChild" presStyleCnt="0"/>
      <dgm:spPr/>
    </dgm:pt>
    <dgm:pt modelId="{86A9E07F-4398-4E5B-8FE3-29CFF2F171A0}" type="pres">
      <dgm:prSet presAssocID="{C903FBCB-D9F9-463E-B9DF-ED30A8801B36}" presName="conn2-1" presStyleLbl="parChTrans1D2" presStyleIdx="1" presStyleCnt="2"/>
      <dgm:spPr/>
    </dgm:pt>
    <dgm:pt modelId="{7499240A-951F-49B9-9B7F-9F8E7E49E08E}" type="pres">
      <dgm:prSet presAssocID="{C903FBCB-D9F9-463E-B9DF-ED30A8801B36}" presName="connTx" presStyleLbl="parChTrans1D2" presStyleIdx="1" presStyleCnt="2"/>
      <dgm:spPr/>
    </dgm:pt>
    <dgm:pt modelId="{037D171E-5806-44CC-A72B-627C55F5BF88}" type="pres">
      <dgm:prSet presAssocID="{17A10F76-5F56-45FC-981B-53EED69F9E65}" presName="root2" presStyleCnt="0"/>
      <dgm:spPr/>
    </dgm:pt>
    <dgm:pt modelId="{8C202A61-6606-4CDB-B2B4-9E32595BA9C0}" type="pres">
      <dgm:prSet presAssocID="{17A10F76-5F56-45FC-981B-53EED69F9E65}" presName="LevelTwoTextNode" presStyleLbl="node2" presStyleIdx="1" presStyleCnt="2">
        <dgm:presLayoutVars>
          <dgm:chPref val="3"/>
        </dgm:presLayoutVars>
      </dgm:prSet>
      <dgm:spPr/>
    </dgm:pt>
    <dgm:pt modelId="{643B1BE2-92A1-415E-AF1C-CC2E3D39C284}" type="pres">
      <dgm:prSet presAssocID="{17A10F76-5F56-45FC-981B-53EED69F9E65}" presName="level3hierChild" presStyleCnt="0"/>
      <dgm:spPr/>
    </dgm:pt>
  </dgm:ptLst>
  <dgm:cxnLst>
    <dgm:cxn modelId="{BA0E5A24-D813-407E-A2A4-9D0E32F85055}" srcId="{C1BCFD8D-786D-4A00-8CD9-F3AE202BE6B8}" destId="{305857B1-05E3-408D-9A53-3BB52CBE846F}" srcOrd="0" destOrd="0" parTransId="{C73ECDEA-743F-4C46-BB52-1FFECBFA0450}" sibTransId="{1DC8F4E3-25BB-4F2A-8602-4658E2566374}"/>
    <dgm:cxn modelId="{5E231A27-585E-4FD0-851B-C16D22EFFE1A}" type="presOf" srcId="{C903FBCB-D9F9-463E-B9DF-ED30A8801B36}" destId="{86A9E07F-4398-4E5B-8FE3-29CFF2F171A0}" srcOrd="0" destOrd="0" presId="urn:microsoft.com/office/officeart/2005/8/layout/hierarchy2"/>
    <dgm:cxn modelId="{55D63230-F8D0-41AC-A035-B98EBBB38C0A}" srcId="{3251210F-396A-449B-9D83-8C58D421D63D}" destId="{C1BCFD8D-786D-4A00-8CD9-F3AE202BE6B8}" srcOrd="0" destOrd="0" parTransId="{081DB2C4-72ED-4DBE-AFEE-4D9459306AE3}" sibTransId="{150A7C55-AB95-44AF-92EE-CA43D9C28CA2}"/>
    <dgm:cxn modelId="{91C5D860-F9B3-45AE-94BC-D7554A005C65}" type="presOf" srcId="{77B8BF59-81DA-4B84-90B9-EB80FB689AC4}" destId="{7958E02F-2450-425E-93DC-4289C00AACC9}" srcOrd="0" destOrd="0" presId="urn:microsoft.com/office/officeart/2005/8/layout/hierarchy2"/>
    <dgm:cxn modelId="{28AC0F62-BB96-4E92-AC07-73D425FE4D18}" type="presOf" srcId="{76E15E3B-EC5D-49D1-9D33-0B460AA0E7B2}" destId="{34C0029D-E1B9-4873-895E-5304B1CB31D3}" srcOrd="1" destOrd="0" presId="urn:microsoft.com/office/officeart/2005/8/layout/hierarchy2"/>
    <dgm:cxn modelId="{99A2A142-833A-49AB-8233-710D7734F070}" type="presOf" srcId="{17A10F76-5F56-45FC-981B-53EED69F9E65}" destId="{8C202A61-6606-4CDB-B2B4-9E32595BA9C0}" srcOrd="0" destOrd="0" presId="urn:microsoft.com/office/officeart/2005/8/layout/hierarchy2"/>
    <dgm:cxn modelId="{8832DC63-32BE-4086-8E14-CB23F46C6114}" srcId="{87E106E8-F9B5-4039-A456-D819ABD10A67}" destId="{B535B423-642C-4C65-A558-80304E5D072F}" srcOrd="0" destOrd="0" parTransId="{76E15E3B-EC5D-49D1-9D33-0B460AA0E7B2}" sibTransId="{5BB79819-A0EE-47F6-8664-5D73FCD1DFC0}"/>
    <dgm:cxn modelId="{D94C5B48-6030-49CA-B7E1-202C1359BCDC}" type="presOf" srcId="{87E106E8-F9B5-4039-A456-D819ABD10A67}" destId="{FDEF1136-C8A5-4127-8C08-A06A5368A635}" srcOrd="0" destOrd="0" presId="urn:microsoft.com/office/officeart/2005/8/layout/hierarchy2"/>
    <dgm:cxn modelId="{64C4E36B-F2E2-4036-971F-F0A4C95872F5}" type="presOf" srcId="{C73ECDEA-743F-4C46-BB52-1FFECBFA0450}" destId="{5815AF2C-3446-4E6A-A629-B0730E032A1B}" srcOrd="0" destOrd="0" presId="urn:microsoft.com/office/officeart/2005/8/layout/hierarchy2"/>
    <dgm:cxn modelId="{F6F84B6E-B6C1-4294-BF15-238FABD36F79}" type="presOf" srcId="{265DDB90-0307-4B1A-9359-14DA1E426814}" destId="{97C6AA50-9144-4634-8718-3204F74A3437}" srcOrd="0" destOrd="0" presId="urn:microsoft.com/office/officeart/2005/8/layout/hierarchy2"/>
    <dgm:cxn modelId="{AA436077-5B00-42D7-B10A-1C792233A8C8}" type="presOf" srcId="{B9408091-D601-424C-AF84-5B75FF7952D0}" destId="{536F3DE6-20F5-49DE-9009-4DCBA18B1598}" srcOrd="0" destOrd="0" presId="urn:microsoft.com/office/officeart/2005/8/layout/hierarchy2"/>
    <dgm:cxn modelId="{2564F357-1781-4BE3-833B-39DCB427B189}" type="presOf" srcId="{C903FBCB-D9F9-463E-B9DF-ED30A8801B36}" destId="{7499240A-951F-49B9-9B7F-9F8E7E49E08E}" srcOrd="1" destOrd="0" presId="urn:microsoft.com/office/officeart/2005/8/layout/hierarchy2"/>
    <dgm:cxn modelId="{323C2993-0FEF-4E10-8787-B9B6BFB24E60}" srcId="{C1BCFD8D-786D-4A00-8CD9-F3AE202BE6B8}" destId="{17A10F76-5F56-45FC-981B-53EED69F9E65}" srcOrd="1" destOrd="0" parTransId="{C903FBCB-D9F9-463E-B9DF-ED30A8801B36}" sibTransId="{80D71999-064A-4B3C-AF02-0DFD7C29D160}"/>
    <dgm:cxn modelId="{6DDEAC96-5A13-481D-B1FD-FD8A08D5CC22}" type="presOf" srcId="{3251210F-396A-449B-9D83-8C58D421D63D}" destId="{B4F00E12-D7D2-4349-846D-0ADCA8F8002B}" srcOrd="0" destOrd="0" presId="urn:microsoft.com/office/officeart/2005/8/layout/hierarchy2"/>
    <dgm:cxn modelId="{7B3FE1A2-E1DB-43DA-8724-80BA82F2FAC8}" type="presOf" srcId="{C1BCFD8D-786D-4A00-8CD9-F3AE202BE6B8}" destId="{6EB8B471-4376-4ABF-B59B-09B410C9DC06}" srcOrd="0" destOrd="0" presId="urn:microsoft.com/office/officeart/2005/8/layout/hierarchy2"/>
    <dgm:cxn modelId="{B7F0B4AA-14C4-47FD-BFB6-DB8A923E2C51}" type="presOf" srcId="{76E15E3B-EC5D-49D1-9D33-0B460AA0E7B2}" destId="{452491FC-97A3-44FF-8B9E-6AC6C4FAA43E}" srcOrd="0" destOrd="0" presId="urn:microsoft.com/office/officeart/2005/8/layout/hierarchy2"/>
    <dgm:cxn modelId="{87761ABA-CAE5-44D7-A47A-8C892D7DF97F}" type="presOf" srcId="{265DDB90-0307-4B1A-9359-14DA1E426814}" destId="{CF8AC0F9-F989-4A94-9629-814F2DD56307}" srcOrd="1" destOrd="0" presId="urn:microsoft.com/office/officeart/2005/8/layout/hierarchy2"/>
    <dgm:cxn modelId="{D327A2BD-99EE-4B7C-9960-8E7790563572}" type="presOf" srcId="{77B8BF59-81DA-4B84-90B9-EB80FB689AC4}" destId="{15182779-BF9D-4132-B160-FA6EC779156A}" srcOrd="1" destOrd="0" presId="urn:microsoft.com/office/officeart/2005/8/layout/hierarchy2"/>
    <dgm:cxn modelId="{8A35F7C1-0282-4DA9-8430-DAE4C36AE1E2}" type="presOf" srcId="{B535B423-642C-4C65-A558-80304E5D072F}" destId="{B15F6712-6BA2-48E3-8080-818185AFDB8D}" srcOrd="0" destOrd="0" presId="urn:microsoft.com/office/officeart/2005/8/layout/hierarchy2"/>
    <dgm:cxn modelId="{D657ADD1-AD83-4F54-A1FA-AD86751D5EBC}" type="presOf" srcId="{C73ECDEA-743F-4C46-BB52-1FFECBFA0450}" destId="{9AA5BA16-978A-4AFF-AAA7-BF07C60FECA0}" srcOrd="1" destOrd="0" presId="urn:microsoft.com/office/officeart/2005/8/layout/hierarchy2"/>
    <dgm:cxn modelId="{2A43D7D3-B004-42EE-AD13-00A92ADF987C}" type="presOf" srcId="{305857B1-05E3-408D-9A53-3BB52CBE846F}" destId="{D793CAC3-2D01-4915-8A2F-CB7B6005895D}" srcOrd="0" destOrd="0" presId="urn:microsoft.com/office/officeart/2005/8/layout/hierarchy2"/>
    <dgm:cxn modelId="{731196D6-ED46-45F1-89CE-4198947D2EB8}" srcId="{B535B423-642C-4C65-A558-80304E5D072F}" destId="{B9408091-D601-424C-AF84-5B75FF7952D0}" srcOrd="0" destOrd="0" parTransId="{77B8BF59-81DA-4B84-90B9-EB80FB689AC4}" sibTransId="{7C62DF5A-80EC-4AE4-895E-0F26A87B8A1E}"/>
    <dgm:cxn modelId="{027D2FD9-C2A2-4C50-A5A9-2EAE08CBEB01}" srcId="{305857B1-05E3-408D-9A53-3BB52CBE846F}" destId="{87E106E8-F9B5-4039-A456-D819ABD10A67}" srcOrd="0" destOrd="0" parTransId="{265DDB90-0307-4B1A-9359-14DA1E426814}" sibTransId="{F984A04B-E38D-4783-9EFB-6641596813F5}"/>
    <dgm:cxn modelId="{E1F7589A-91E6-4C11-BACC-0D244EDC1F29}" type="presParOf" srcId="{B4F00E12-D7D2-4349-846D-0ADCA8F8002B}" destId="{A0CE6392-487A-4FCA-820E-ACF0F082D3DE}" srcOrd="0" destOrd="0" presId="urn:microsoft.com/office/officeart/2005/8/layout/hierarchy2"/>
    <dgm:cxn modelId="{3DCE2D77-22DA-4EBC-94CD-ADEED85B65EC}" type="presParOf" srcId="{A0CE6392-487A-4FCA-820E-ACF0F082D3DE}" destId="{6EB8B471-4376-4ABF-B59B-09B410C9DC06}" srcOrd="0" destOrd="0" presId="urn:microsoft.com/office/officeart/2005/8/layout/hierarchy2"/>
    <dgm:cxn modelId="{FA8CFFFF-9C68-416C-B612-217C0BB146BC}" type="presParOf" srcId="{A0CE6392-487A-4FCA-820E-ACF0F082D3DE}" destId="{5001504D-15ED-4F87-B996-B1812399B04C}" srcOrd="1" destOrd="0" presId="urn:microsoft.com/office/officeart/2005/8/layout/hierarchy2"/>
    <dgm:cxn modelId="{AF9FEDCE-12BF-4B38-A709-D5FBEF0F30EC}" type="presParOf" srcId="{5001504D-15ED-4F87-B996-B1812399B04C}" destId="{5815AF2C-3446-4E6A-A629-B0730E032A1B}" srcOrd="0" destOrd="0" presId="urn:microsoft.com/office/officeart/2005/8/layout/hierarchy2"/>
    <dgm:cxn modelId="{CDCB67ED-D38C-4005-A6E4-FB8A038E125E}" type="presParOf" srcId="{5815AF2C-3446-4E6A-A629-B0730E032A1B}" destId="{9AA5BA16-978A-4AFF-AAA7-BF07C60FECA0}" srcOrd="0" destOrd="0" presId="urn:microsoft.com/office/officeart/2005/8/layout/hierarchy2"/>
    <dgm:cxn modelId="{60DABCB0-087A-453D-B783-CFF6C31761EC}" type="presParOf" srcId="{5001504D-15ED-4F87-B996-B1812399B04C}" destId="{BF617875-8F0D-4FF5-8A25-288BFB9324F1}" srcOrd="1" destOrd="0" presId="urn:microsoft.com/office/officeart/2005/8/layout/hierarchy2"/>
    <dgm:cxn modelId="{C7EFA0AC-6459-4704-BCC5-18799384FC8C}" type="presParOf" srcId="{BF617875-8F0D-4FF5-8A25-288BFB9324F1}" destId="{D793CAC3-2D01-4915-8A2F-CB7B6005895D}" srcOrd="0" destOrd="0" presId="urn:microsoft.com/office/officeart/2005/8/layout/hierarchy2"/>
    <dgm:cxn modelId="{55275771-B9EA-4933-9586-DE1A494B8ECE}" type="presParOf" srcId="{BF617875-8F0D-4FF5-8A25-288BFB9324F1}" destId="{E78CA45A-2B53-4C50-830D-8A4E57EE6212}" srcOrd="1" destOrd="0" presId="urn:microsoft.com/office/officeart/2005/8/layout/hierarchy2"/>
    <dgm:cxn modelId="{EC8E9F2F-74C0-4CD6-82FE-FE724C8F2621}" type="presParOf" srcId="{E78CA45A-2B53-4C50-830D-8A4E57EE6212}" destId="{97C6AA50-9144-4634-8718-3204F74A3437}" srcOrd="0" destOrd="0" presId="urn:microsoft.com/office/officeart/2005/8/layout/hierarchy2"/>
    <dgm:cxn modelId="{D72355A3-2C75-4724-9161-A287791DEB87}" type="presParOf" srcId="{97C6AA50-9144-4634-8718-3204F74A3437}" destId="{CF8AC0F9-F989-4A94-9629-814F2DD56307}" srcOrd="0" destOrd="0" presId="urn:microsoft.com/office/officeart/2005/8/layout/hierarchy2"/>
    <dgm:cxn modelId="{B5DCF9FA-98EE-4DDB-B89C-E795A95E8EB4}" type="presParOf" srcId="{E78CA45A-2B53-4C50-830D-8A4E57EE6212}" destId="{86AA6F39-48A8-4AF1-9193-CA46514E48F2}" srcOrd="1" destOrd="0" presId="urn:microsoft.com/office/officeart/2005/8/layout/hierarchy2"/>
    <dgm:cxn modelId="{11512461-6EC9-4D5B-8E3E-1614F4C4FE29}" type="presParOf" srcId="{86AA6F39-48A8-4AF1-9193-CA46514E48F2}" destId="{FDEF1136-C8A5-4127-8C08-A06A5368A635}" srcOrd="0" destOrd="0" presId="urn:microsoft.com/office/officeart/2005/8/layout/hierarchy2"/>
    <dgm:cxn modelId="{5A12A011-7EF2-4B37-AE94-7D870472FE21}" type="presParOf" srcId="{86AA6F39-48A8-4AF1-9193-CA46514E48F2}" destId="{AA5AEA7F-5240-410C-86A3-3CB36DEFB624}" srcOrd="1" destOrd="0" presId="urn:microsoft.com/office/officeart/2005/8/layout/hierarchy2"/>
    <dgm:cxn modelId="{59ACE4C2-FF33-4DC4-805B-F875171B743D}" type="presParOf" srcId="{AA5AEA7F-5240-410C-86A3-3CB36DEFB624}" destId="{452491FC-97A3-44FF-8B9E-6AC6C4FAA43E}" srcOrd="0" destOrd="0" presId="urn:microsoft.com/office/officeart/2005/8/layout/hierarchy2"/>
    <dgm:cxn modelId="{324DA92A-9223-4F58-B1C3-5B2E8AED633A}" type="presParOf" srcId="{452491FC-97A3-44FF-8B9E-6AC6C4FAA43E}" destId="{34C0029D-E1B9-4873-895E-5304B1CB31D3}" srcOrd="0" destOrd="0" presId="urn:microsoft.com/office/officeart/2005/8/layout/hierarchy2"/>
    <dgm:cxn modelId="{A864B353-A35B-4DC2-8025-91A1B8767BEC}" type="presParOf" srcId="{AA5AEA7F-5240-410C-86A3-3CB36DEFB624}" destId="{3329762A-E1ED-4EEE-878B-CF74B52D7374}" srcOrd="1" destOrd="0" presId="urn:microsoft.com/office/officeart/2005/8/layout/hierarchy2"/>
    <dgm:cxn modelId="{3B655507-EC31-4F94-937C-9A20743C3C46}" type="presParOf" srcId="{3329762A-E1ED-4EEE-878B-CF74B52D7374}" destId="{B15F6712-6BA2-48E3-8080-818185AFDB8D}" srcOrd="0" destOrd="0" presId="urn:microsoft.com/office/officeart/2005/8/layout/hierarchy2"/>
    <dgm:cxn modelId="{88F9EE76-D3B3-4519-9080-59F5177C2B35}" type="presParOf" srcId="{3329762A-E1ED-4EEE-878B-CF74B52D7374}" destId="{8B67C3FC-510F-4D57-9C97-A3378F8A0889}" srcOrd="1" destOrd="0" presId="urn:microsoft.com/office/officeart/2005/8/layout/hierarchy2"/>
    <dgm:cxn modelId="{F8F03B85-C559-4C17-995C-29BAC40D9894}" type="presParOf" srcId="{8B67C3FC-510F-4D57-9C97-A3378F8A0889}" destId="{7958E02F-2450-425E-93DC-4289C00AACC9}" srcOrd="0" destOrd="0" presId="urn:microsoft.com/office/officeart/2005/8/layout/hierarchy2"/>
    <dgm:cxn modelId="{F2984D55-FC4D-4C72-B978-D90BC1D74825}" type="presParOf" srcId="{7958E02F-2450-425E-93DC-4289C00AACC9}" destId="{15182779-BF9D-4132-B160-FA6EC779156A}" srcOrd="0" destOrd="0" presId="urn:microsoft.com/office/officeart/2005/8/layout/hierarchy2"/>
    <dgm:cxn modelId="{3894F0CA-8AEF-46CC-BA96-649C594C1577}" type="presParOf" srcId="{8B67C3FC-510F-4D57-9C97-A3378F8A0889}" destId="{50DA826B-1AF6-4E31-A9C3-3AF94D93768E}" srcOrd="1" destOrd="0" presId="urn:microsoft.com/office/officeart/2005/8/layout/hierarchy2"/>
    <dgm:cxn modelId="{7F8F008C-E3F8-4089-BA64-37A75937EEDB}" type="presParOf" srcId="{50DA826B-1AF6-4E31-A9C3-3AF94D93768E}" destId="{536F3DE6-20F5-49DE-9009-4DCBA18B1598}" srcOrd="0" destOrd="0" presId="urn:microsoft.com/office/officeart/2005/8/layout/hierarchy2"/>
    <dgm:cxn modelId="{AEE7A94D-5954-4518-A3AB-CFA3CA1B55F0}" type="presParOf" srcId="{50DA826B-1AF6-4E31-A9C3-3AF94D93768E}" destId="{279CDFE0-06E7-46BA-98FE-D57336EEA1F8}" srcOrd="1" destOrd="0" presId="urn:microsoft.com/office/officeart/2005/8/layout/hierarchy2"/>
    <dgm:cxn modelId="{03340B54-110C-4CB8-9A5E-0F4E989FF013}" type="presParOf" srcId="{5001504D-15ED-4F87-B996-B1812399B04C}" destId="{86A9E07F-4398-4E5B-8FE3-29CFF2F171A0}" srcOrd="2" destOrd="0" presId="urn:microsoft.com/office/officeart/2005/8/layout/hierarchy2"/>
    <dgm:cxn modelId="{5B50AEA1-9E35-456F-A5E8-43E17B5C2E5F}" type="presParOf" srcId="{86A9E07F-4398-4E5B-8FE3-29CFF2F171A0}" destId="{7499240A-951F-49B9-9B7F-9F8E7E49E08E}" srcOrd="0" destOrd="0" presId="urn:microsoft.com/office/officeart/2005/8/layout/hierarchy2"/>
    <dgm:cxn modelId="{30BB9E5A-225C-4E99-B93C-122104A998AA}" type="presParOf" srcId="{5001504D-15ED-4F87-B996-B1812399B04C}" destId="{037D171E-5806-44CC-A72B-627C55F5BF88}" srcOrd="3" destOrd="0" presId="urn:microsoft.com/office/officeart/2005/8/layout/hierarchy2"/>
    <dgm:cxn modelId="{2BE05742-508B-4285-9E53-21874F42AFBC}" type="presParOf" srcId="{037D171E-5806-44CC-A72B-627C55F5BF88}" destId="{8C202A61-6606-4CDB-B2B4-9E32595BA9C0}" srcOrd="0" destOrd="0" presId="urn:microsoft.com/office/officeart/2005/8/layout/hierarchy2"/>
    <dgm:cxn modelId="{EC4FF754-B64F-4886-B36E-9ACD9789AE2C}" type="presParOf" srcId="{037D171E-5806-44CC-A72B-627C55F5BF88}" destId="{643B1BE2-92A1-415E-AF1C-CC2E3D39C28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B3600-BBA1-4F9F-9D50-895C2E84801C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B6F88884-2DAD-4E25-BCA3-C9F165E8ADB3}">
      <dgm:prSet phldrT="[Text]" custT="1"/>
      <dgm:spPr>
        <a:solidFill>
          <a:srgbClr val="009696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Pre 1990  </a:t>
          </a:r>
          <a:r>
            <a:rPr lang="en-US" sz="1400" dirty="0">
              <a:solidFill>
                <a:schemeClr val="tx1"/>
              </a:solidFill>
            </a:rPr>
            <a:t>Golf Course operations are profitable</a:t>
          </a:r>
        </a:p>
        <a:p>
          <a:r>
            <a:rPr lang="en-US" sz="1400" dirty="0">
              <a:solidFill>
                <a:schemeClr val="tx1"/>
              </a:solidFill>
            </a:rPr>
            <a:t>_________</a:t>
          </a:r>
        </a:p>
        <a:p>
          <a:r>
            <a:rPr lang="en-US" sz="1400" dirty="0">
              <a:solidFill>
                <a:schemeClr val="tx1"/>
              </a:solidFill>
            </a:rPr>
            <a:t>Self Manage</a:t>
          </a:r>
        </a:p>
        <a:p>
          <a:r>
            <a:rPr lang="en-US" sz="1400" dirty="0">
              <a:solidFill>
                <a:schemeClr val="tx1"/>
              </a:solidFill>
            </a:rPr>
            <a:t>Lease</a:t>
          </a:r>
        </a:p>
      </dgm:t>
    </dgm:pt>
    <dgm:pt modelId="{1AC17E45-AABD-4206-B687-3B97B90DE698}" type="parTrans" cxnId="{163EA88B-805F-4DF2-96F4-B00308835D28}">
      <dgm:prSet/>
      <dgm:spPr/>
      <dgm:t>
        <a:bodyPr/>
        <a:lstStyle/>
        <a:p>
          <a:endParaRPr lang="en-US"/>
        </a:p>
      </dgm:t>
    </dgm:pt>
    <dgm:pt modelId="{E3E3FA90-8AC2-416E-AD82-DCA06673E716}" type="sibTrans" cxnId="{163EA88B-805F-4DF2-96F4-B00308835D28}">
      <dgm:prSet/>
      <dgm:spPr/>
      <dgm:t>
        <a:bodyPr/>
        <a:lstStyle/>
        <a:p>
          <a:endParaRPr lang="en-US"/>
        </a:p>
      </dgm:t>
    </dgm:pt>
    <dgm:pt modelId="{BB39226C-9462-406C-92E7-89F9EA8459EC}">
      <dgm:prSet phldrT="[Text]" custT="1"/>
      <dgm:spPr>
        <a:solidFill>
          <a:srgbClr val="00CC99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1991 – 1998  </a:t>
          </a:r>
        </a:p>
        <a:p>
          <a:r>
            <a:rPr lang="en-US" sz="1400" dirty="0">
              <a:solidFill>
                <a:schemeClr val="tx1"/>
              </a:solidFill>
            </a:rPr>
            <a:t>New golf courses added to local area, creating oversupply.</a:t>
          </a:r>
        </a:p>
        <a:p>
          <a:r>
            <a:rPr lang="en-US" sz="1400" dirty="0">
              <a:solidFill>
                <a:schemeClr val="tx1"/>
              </a:solidFill>
            </a:rPr>
            <a:t>_________</a:t>
          </a:r>
        </a:p>
        <a:p>
          <a:r>
            <a:rPr lang="en-US" sz="1400" dirty="0">
              <a:solidFill>
                <a:schemeClr val="tx1"/>
              </a:solidFill>
            </a:rPr>
            <a:t>Self Manage 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AAC2D71E-797E-42BE-B85F-EC7839BEDC4E}" type="parTrans" cxnId="{D3889BE0-5C3B-452C-8451-639A10EEC98F}">
      <dgm:prSet/>
      <dgm:spPr/>
      <dgm:t>
        <a:bodyPr/>
        <a:lstStyle/>
        <a:p>
          <a:endParaRPr lang="en-US"/>
        </a:p>
      </dgm:t>
    </dgm:pt>
    <dgm:pt modelId="{0B1D2300-E98A-41FB-BC84-F56E0B370F6E}" type="sibTrans" cxnId="{D3889BE0-5C3B-452C-8451-639A10EEC98F}">
      <dgm:prSet/>
      <dgm:spPr/>
      <dgm:t>
        <a:bodyPr/>
        <a:lstStyle/>
        <a:p>
          <a:endParaRPr lang="en-US"/>
        </a:p>
      </dgm:t>
    </dgm:pt>
    <dgm:pt modelId="{A128F53E-EBC0-468E-8600-9782D161B463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1999 – 2003  </a:t>
          </a:r>
        </a:p>
        <a:p>
          <a:r>
            <a:rPr lang="en-US" sz="1400" dirty="0">
              <a:solidFill>
                <a:schemeClr val="tx1"/>
              </a:solidFill>
            </a:rPr>
            <a:t>Courses begin to lose money, general fund reserves  tapped.</a:t>
          </a:r>
        </a:p>
        <a:p>
          <a:r>
            <a:rPr lang="en-US" sz="1400" dirty="0">
              <a:solidFill>
                <a:schemeClr val="tx1"/>
              </a:solidFill>
            </a:rPr>
            <a:t>_________</a:t>
          </a:r>
        </a:p>
        <a:p>
          <a:r>
            <a:rPr lang="en-US" sz="1400" dirty="0">
              <a:solidFill>
                <a:schemeClr val="tx1"/>
              </a:solidFill>
            </a:rPr>
            <a:t>Self Manage</a:t>
          </a:r>
        </a:p>
        <a:p>
          <a:r>
            <a:rPr lang="en-US" sz="1400" dirty="0">
              <a:solidFill>
                <a:schemeClr val="tx1"/>
              </a:solidFill>
            </a:rPr>
            <a:t>Management Contracts  </a:t>
          </a:r>
        </a:p>
      </dgm:t>
    </dgm:pt>
    <dgm:pt modelId="{B1F5EC0A-A101-4BCF-8358-BABB88F23CF1}" type="parTrans" cxnId="{1095D11D-2C05-46C0-B11D-4F9DF9858CE9}">
      <dgm:prSet/>
      <dgm:spPr/>
      <dgm:t>
        <a:bodyPr/>
        <a:lstStyle/>
        <a:p>
          <a:endParaRPr lang="en-US"/>
        </a:p>
      </dgm:t>
    </dgm:pt>
    <dgm:pt modelId="{0FB0AA98-3403-4F45-8C3E-A74F068F93F6}" type="sibTrans" cxnId="{1095D11D-2C05-46C0-B11D-4F9DF9858CE9}">
      <dgm:prSet/>
      <dgm:spPr/>
      <dgm:t>
        <a:bodyPr/>
        <a:lstStyle/>
        <a:p>
          <a:endParaRPr lang="en-US"/>
        </a:p>
      </dgm:t>
    </dgm:pt>
    <dgm:pt modelId="{B775B899-E650-4E04-B511-D96F3AD187AF}">
      <dgm:prSet custT="1"/>
      <dgm:spPr>
        <a:solidFill>
          <a:srgbClr val="00B0F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2004 – 2009</a:t>
          </a:r>
        </a:p>
        <a:p>
          <a:r>
            <a:rPr lang="en-US" sz="1400" dirty="0">
              <a:solidFill>
                <a:schemeClr val="tx1"/>
              </a:solidFill>
            </a:rPr>
            <a:t>  General reserves now depleted, requiring subsidy from the City.</a:t>
          </a:r>
        </a:p>
        <a:p>
          <a:r>
            <a:rPr lang="en-US" sz="1400" dirty="0">
              <a:solidFill>
                <a:schemeClr val="tx1"/>
              </a:solidFill>
            </a:rPr>
            <a:t>_________</a:t>
          </a:r>
        </a:p>
        <a:p>
          <a:r>
            <a:rPr lang="en-US" sz="1400" dirty="0">
              <a:solidFill>
                <a:schemeClr val="tx1"/>
              </a:solidFill>
            </a:rPr>
            <a:t>Self Manage</a:t>
          </a:r>
        </a:p>
        <a:p>
          <a:r>
            <a:rPr lang="en-US" sz="1400" dirty="0">
              <a:solidFill>
                <a:schemeClr val="tx1"/>
              </a:solidFill>
            </a:rPr>
            <a:t>Management Contracts  </a:t>
          </a:r>
        </a:p>
      </dgm:t>
    </dgm:pt>
    <dgm:pt modelId="{79699B4E-6222-4CE2-A0F1-91B6D75F4F06}" type="parTrans" cxnId="{E261BC87-C2E3-4B8E-B23B-1543A5430D08}">
      <dgm:prSet/>
      <dgm:spPr/>
      <dgm:t>
        <a:bodyPr/>
        <a:lstStyle/>
        <a:p>
          <a:endParaRPr lang="en-US"/>
        </a:p>
      </dgm:t>
    </dgm:pt>
    <dgm:pt modelId="{7B27DABE-B76D-4E28-A127-F2CE749CDD5B}" type="sibTrans" cxnId="{E261BC87-C2E3-4B8E-B23B-1543A5430D08}">
      <dgm:prSet/>
      <dgm:spPr/>
      <dgm:t>
        <a:bodyPr/>
        <a:lstStyle/>
        <a:p>
          <a:endParaRPr lang="en-US"/>
        </a:p>
      </dgm:t>
    </dgm:pt>
    <dgm:pt modelId="{6035E8B7-D86B-4731-826A-2DD863326FB1}">
      <dgm:prSet custT="1"/>
      <dgm:spPr>
        <a:solidFill>
          <a:srgbClr val="FF3399"/>
        </a:solidFill>
      </dgm:spPr>
      <dgm:t>
        <a:bodyPr/>
        <a:lstStyle/>
        <a:p>
          <a:endParaRPr lang="en-US" sz="1400" dirty="0">
            <a:solidFill>
              <a:schemeClr val="tx1"/>
            </a:solidFill>
          </a:endParaRPr>
        </a:p>
        <a:p>
          <a:r>
            <a:rPr lang="en-US" sz="1400" dirty="0">
              <a:solidFill>
                <a:schemeClr val="tx1"/>
              </a:solidFill>
            </a:rPr>
            <a:t>2010 - 2018</a:t>
          </a:r>
        </a:p>
        <a:p>
          <a:r>
            <a:rPr lang="en-US" sz="1400" dirty="0">
              <a:solidFill>
                <a:schemeClr val="tx1"/>
              </a:solidFill>
            </a:rPr>
            <a:t>Deferred capital expenditures become critical. _________</a:t>
          </a:r>
        </a:p>
        <a:p>
          <a:r>
            <a:rPr lang="en-US" sz="1400" dirty="0">
              <a:solidFill>
                <a:schemeClr val="tx1"/>
              </a:solidFill>
            </a:rPr>
            <a:t>Self Manage</a:t>
          </a:r>
        </a:p>
        <a:p>
          <a:r>
            <a:rPr lang="en-US" sz="1400" dirty="0">
              <a:solidFill>
                <a:schemeClr val="tx1"/>
              </a:solidFill>
            </a:rPr>
            <a:t>Management Contracts </a:t>
          </a:r>
        </a:p>
        <a:p>
          <a:r>
            <a:rPr lang="en-US" sz="1400" dirty="0">
              <a:solidFill>
                <a:schemeClr val="tx1"/>
              </a:solidFill>
            </a:rPr>
            <a:t>Lease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75DF4021-83FA-4B42-A3B3-64C076B2F39E}" type="parTrans" cxnId="{DE14880B-EDF0-4532-8234-EDAC2799B6C7}">
      <dgm:prSet/>
      <dgm:spPr/>
      <dgm:t>
        <a:bodyPr/>
        <a:lstStyle/>
        <a:p>
          <a:endParaRPr lang="en-US"/>
        </a:p>
      </dgm:t>
    </dgm:pt>
    <dgm:pt modelId="{715817D9-CCA0-45C4-A69D-7C675130A931}" type="sibTrans" cxnId="{DE14880B-EDF0-4532-8234-EDAC2799B6C7}">
      <dgm:prSet/>
      <dgm:spPr/>
      <dgm:t>
        <a:bodyPr/>
        <a:lstStyle/>
        <a:p>
          <a:endParaRPr lang="en-US"/>
        </a:p>
      </dgm:t>
    </dgm:pt>
    <dgm:pt modelId="{B3B0DA79-109F-4105-BC64-DA9FF67C7A2F}" type="pres">
      <dgm:prSet presAssocID="{C12B3600-BBA1-4F9F-9D50-895C2E84801C}" presName="CompostProcess" presStyleCnt="0">
        <dgm:presLayoutVars>
          <dgm:dir/>
          <dgm:resizeHandles val="exact"/>
        </dgm:presLayoutVars>
      </dgm:prSet>
      <dgm:spPr/>
    </dgm:pt>
    <dgm:pt modelId="{17BE1C49-8875-41CB-A2AF-EA4D1B34D9C9}" type="pres">
      <dgm:prSet presAssocID="{C12B3600-BBA1-4F9F-9D50-895C2E84801C}" presName="arrow" presStyleLbl="bgShp" presStyleIdx="0" presStyleCnt="1" custScaleX="117647"/>
      <dgm:spPr/>
    </dgm:pt>
    <dgm:pt modelId="{9FC90C9D-AF28-4A45-8202-9703B9768A82}" type="pres">
      <dgm:prSet presAssocID="{C12B3600-BBA1-4F9F-9D50-895C2E84801C}" presName="linearProcess" presStyleCnt="0"/>
      <dgm:spPr/>
    </dgm:pt>
    <dgm:pt modelId="{6873F4B3-B6A6-4485-A763-A0709C2B6400}" type="pres">
      <dgm:prSet presAssocID="{B6F88884-2DAD-4E25-BCA3-C9F165E8ADB3}" presName="textNode" presStyleLbl="node1" presStyleIdx="0" presStyleCnt="5" custLinFactNeighborX="-3434" custLinFactNeighborY="2161">
        <dgm:presLayoutVars>
          <dgm:bulletEnabled val="1"/>
        </dgm:presLayoutVars>
      </dgm:prSet>
      <dgm:spPr/>
    </dgm:pt>
    <dgm:pt modelId="{5BA81E6F-E219-4303-A295-C0EE13188528}" type="pres">
      <dgm:prSet presAssocID="{E3E3FA90-8AC2-416E-AD82-DCA06673E716}" presName="sibTrans" presStyleCnt="0"/>
      <dgm:spPr/>
    </dgm:pt>
    <dgm:pt modelId="{03F676B7-5E83-43F6-9217-1568FCD55391}" type="pres">
      <dgm:prSet presAssocID="{BB39226C-9462-406C-92E7-89F9EA8459EC}" presName="textNode" presStyleLbl="node1" presStyleIdx="1" presStyleCnt="5" custScaleX="122108">
        <dgm:presLayoutVars>
          <dgm:bulletEnabled val="1"/>
        </dgm:presLayoutVars>
      </dgm:prSet>
      <dgm:spPr/>
    </dgm:pt>
    <dgm:pt modelId="{CBA1E6E1-A6FD-4921-871C-043B99AC9800}" type="pres">
      <dgm:prSet presAssocID="{0B1D2300-E98A-41FB-BC84-F56E0B370F6E}" presName="sibTrans" presStyleCnt="0"/>
      <dgm:spPr/>
    </dgm:pt>
    <dgm:pt modelId="{1E7DD9E5-A01C-423B-9A64-C35855008A59}" type="pres">
      <dgm:prSet presAssocID="{A128F53E-EBC0-468E-8600-9782D161B463}" presName="textNode" presStyleLbl="node1" presStyleIdx="2" presStyleCnt="5" custScaleX="120186">
        <dgm:presLayoutVars>
          <dgm:bulletEnabled val="1"/>
        </dgm:presLayoutVars>
      </dgm:prSet>
      <dgm:spPr/>
    </dgm:pt>
    <dgm:pt modelId="{F7A86A96-E921-4477-BD36-222DF89D2F89}" type="pres">
      <dgm:prSet presAssocID="{0FB0AA98-3403-4F45-8C3E-A74F068F93F6}" presName="sibTrans" presStyleCnt="0"/>
      <dgm:spPr/>
    </dgm:pt>
    <dgm:pt modelId="{29ED2C2E-C5B9-4D3B-8CF1-DBB577E068AC}" type="pres">
      <dgm:prSet presAssocID="{B775B899-E650-4E04-B511-D96F3AD187AF}" presName="textNode" presStyleLbl="node1" presStyleIdx="3" presStyleCnt="5" custScaleX="120125">
        <dgm:presLayoutVars>
          <dgm:bulletEnabled val="1"/>
        </dgm:presLayoutVars>
      </dgm:prSet>
      <dgm:spPr/>
    </dgm:pt>
    <dgm:pt modelId="{EDA6ADE9-7584-4019-B68A-55AD805957E1}" type="pres">
      <dgm:prSet presAssocID="{7B27DABE-B76D-4E28-A127-F2CE749CDD5B}" presName="sibTrans" presStyleCnt="0"/>
      <dgm:spPr/>
    </dgm:pt>
    <dgm:pt modelId="{CEA54A31-FADB-4D32-8B3C-E6769856E160}" type="pres">
      <dgm:prSet presAssocID="{6035E8B7-D86B-4731-826A-2DD863326FB1}" presName="textNode" presStyleLbl="node1" presStyleIdx="4" presStyleCnt="5" custScaleX="112898">
        <dgm:presLayoutVars>
          <dgm:bulletEnabled val="1"/>
        </dgm:presLayoutVars>
      </dgm:prSet>
      <dgm:spPr/>
    </dgm:pt>
  </dgm:ptLst>
  <dgm:cxnLst>
    <dgm:cxn modelId="{3478F108-B446-48A6-9EBD-70B621E77187}" type="presOf" srcId="{B6F88884-2DAD-4E25-BCA3-C9F165E8ADB3}" destId="{6873F4B3-B6A6-4485-A763-A0709C2B6400}" srcOrd="0" destOrd="0" presId="urn:microsoft.com/office/officeart/2005/8/layout/hProcess9"/>
    <dgm:cxn modelId="{DE14880B-EDF0-4532-8234-EDAC2799B6C7}" srcId="{C12B3600-BBA1-4F9F-9D50-895C2E84801C}" destId="{6035E8B7-D86B-4731-826A-2DD863326FB1}" srcOrd="4" destOrd="0" parTransId="{75DF4021-83FA-4B42-A3B3-64C076B2F39E}" sibTransId="{715817D9-CCA0-45C4-A69D-7C675130A931}"/>
    <dgm:cxn modelId="{15CCD619-9154-4C6B-82D5-05447DD498BC}" type="presOf" srcId="{BB39226C-9462-406C-92E7-89F9EA8459EC}" destId="{03F676B7-5E83-43F6-9217-1568FCD55391}" srcOrd="0" destOrd="0" presId="urn:microsoft.com/office/officeart/2005/8/layout/hProcess9"/>
    <dgm:cxn modelId="{1095D11D-2C05-46C0-B11D-4F9DF9858CE9}" srcId="{C12B3600-BBA1-4F9F-9D50-895C2E84801C}" destId="{A128F53E-EBC0-468E-8600-9782D161B463}" srcOrd="2" destOrd="0" parTransId="{B1F5EC0A-A101-4BCF-8358-BABB88F23CF1}" sibTransId="{0FB0AA98-3403-4F45-8C3E-A74F068F93F6}"/>
    <dgm:cxn modelId="{98E99B62-0272-48C4-B98F-C7B10D051882}" type="presOf" srcId="{B775B899-E650-4E04-B511-D96F3AD187AF}" destId="{29ED2C2E-C5B9-4D3B-8CF1-DBB577E068AC}" srcOrd="0" destOrd="0" presId="urn:microsoft.com/office/officeart/2005/8/layout/hProcess9"/>
    <dgm:cxn modelId="{E855D151-445A-418A-BF59-3B44A4EBEE3E}" type="presOf" srcId="{6035E8B7-D86B-4731-826A-2DD863326FB1}" destId="{CEA54A31-FADB-4D32-8B3C-E6769856E160}" srcOrd="0" destOrd="0" presId="urn:microsoft.com/office/officeart/2005/8/layout/hProcess9"/>
    <dgm:cxn modelId="{E261BC87-C2E3-4B8E-B23B-1543A5430D08}" srcId="{C12B3600-BBA1-4F9F-9D50-895C2E84801C}" destId="{B775B899-E650-4E04-B511-D96F3AD187AF}" srcOrd="3" destOrd="0" parTransId="{79699B4E-6222-4CE2-A0F1-91B6D75F4F06}" sibTransId="{7B27DABE-B76D-4E28-A127-F2CE749CDD5B}"/>
    <dgm:cxn modelId="{163EA88B-805F-4DF2-96F4-B00308835D28}" srcId="{C12B3600-BBA1-4F9F-9D50-895C2E84801C}" destId="{B6F88884-2DAD-4E25-BCA3-C9F165E8ADB3}" srcOrd="0" destOrd="0" parTransId="{1AC17E45-AABD-4206-B687-3B97B90DE698}" sibTransId="{E3E3FA90-8AC2-416E-AD82-DCA06673E716}"/>
    <dgm:cxn modelId="{44AA13B4-744A-4FEF-B998-F927F2E47BFB}" type="presOf" srcId="{C12B3600-BBA1-4F9F-9D50-895C2E84801C}" destId="{B3B0DA79-109F-4105-BC64-DA9FF67C7A2F}" srcOrd="0" destOrd="0" presId="urn:microsoft.com/office/officeart/2005/8/layout/hProcess9"/>
    <dgm:cxn modelId="{23435BB9-C694-437A-B37A-C5CA37261DE6}" type="presOf" srcId="{A128F53E-EBC0-468E-8600-9782D161B463}" destId="{1E7DD9E5-A01C-423B-9A64-C35855008A59}" srcOrd="0" destOrd="0" presId="urn:microsoft.com/office/officeart/2005/8/layout/hProcess9"/>
    <dgm:cxn modelId="{D3889BE0-5C3B-452C-8451-639A10EEC98F}" srcId="{C12B3600-BBA1-4F9F-9D50-895C2E84801C}" destId="{BB39226C-9462-406C-92E7-89F9EA8459EC}" srcOrd="1" destOrd="0" parTransId="{AAC2D71E-797E-42BE-B85F-EC7839BEDC4E}" sibTransId="{0B1D2300-E98A-41FB-BC84-F56E0B370F6E}"/>
    <dgm:cxn modelId="{F84C2967-F165-4E73-B68D-638DFC31F735}" type="presParOf" srcId="{B3B0DA79-109F-4105-BC64-DA9FF67C7A2F}" destId="{17BE1C49-8875-41CB-A2AF-EA4D1B34D9C9}" srcOrd="0" destOrd="0" presId="urn:microsoft.com/office/officeart/2005/8/layout/hProcess9"/>
    <dgm:cxn modelId="{280AFAD6-2987-4DA3-8966-134666FB668F}" type="presParOf" srcId="{B3B0DA79-109F-4105-BC64-DA9FF67C7A2F}" destId="{9FC90C9D-AF28-4A45-8202-9703B9768A82}" srcOrd="1" destOrd="0" presId="urn:microsoft.com/office/officeart/2005/8/layout/hProcess9"/>
    <dgm:cxn modelId="{AE1179F4-E0CB-4A16-8E8A-CECC09AC22B2}" type="presParOf" srcId="{9FC90C9D-AF28-4A45-8202-9703B9768A82}" destId="{6873F4B3-B6A6-4485-A763-A0709C2B6400}" srcOrd="0" destOrd="0" presId="urn:microsoft.com/office/officeart/2005/8/layout/hProcess9"/>
    <dgm:cxn modelId="{9F28F9F2-2B88-43E9-9923-E2A85C2A5916}" type="presParOf" srcId="{9FC90C9D-AF28-4A45-8202-9703B9768A82}" destId="{5BA81E6F-E219-4303-A295-C0EE13188528}" srcOrd="1" destOrd="0" presId="urn:microsoft.com/office/officeart/2005/8/layout/hProcess9"/>
    <dgm:cxn modelId="{D1D1DEE9-FD23-46D7-AADF-A65FFAAD2770}" type="presParOf" srcId="{9FC90C9D-AF28-4A45-8202-9703B9768A82}" destId="{03F676B7-5E83-43F6-9217-1568FCD55391}" srcOrd="2" destOrd="0" presId="urn:microsoft.com/office/officeart/2005/8/layout/hProcess9"/>
    <dgm:cxn modelId="{A7617DEF-38B8-45F2-945B-9470F467B3CA}" type="presParOf" srcId="{9FC90C9D-AF28-4A45-8202-9703B9768A82}" destId="{CBA1E6E1-A6FD-4921-871C-043B99AC9800}" srcOrd="3" destOrd="0" presId="urn:microsoft.com/office/officeart/2005/8/layout/hProcess9"/>
    <dgm:cxn modelId="{07000885-5F94-4C05-A74E-577F1FD2DFC1}" type="presParOf" srcId="{9FC90C9D-AF28-4A45-8202-9703B9768A82}" destId="{1E7DD9E5-A01C-423B-9A64-C35855008A59}" srcOrd="4" destOrd="0" presId="urn:microsoft.com/office/officeart/2005/8/layout/hProcess9"/>
    <dgm:cxn modelId="{9DE4068E-8D40-4074-BDB7-D81771C729DD}" type="presParOf" srcId="{9FC90C9D-AF28-4A45-8202-9703B9768A82}" destId="{F7A86A96-E921-4477-BD36-222DF89D2F89}" srcOrd="5" destOrd="0" presId="urn:microsoft.com/office/officeart/2005/8/layout/hProcess9"/>
    <dgm:cxn modelId="{6E3E88E5-24DA-4A1D-8CBB-94CFCA2C74E3}" type="presParOf" srcId="{9FC90C9D-AF28-4A45-8202-9703B9768A82}" destId="{29ED2C2E-C5B9-4D3B-8CF1-DBB577E068AC}" srcOrd="6" destOrd="0" presId="urn:microsoft.com/office/officeart/2005/8/layout/hProcess9"/>
    <dgm:cxn modelId="{777DF569-CB8A-469C-8105-E872561A8CB0}" type="presParOf" srcId="{9FC90C9D-AF28-4A45-8202-9703B9768A82}" destId="{EDA6ADE9-7584-4019-B68A-55AD805957E1}" srcOrd="7" destOrd="0" presId="urn:microsoft.com/office/officeart/2005/8/layout/hProcess9"/>
    <dgm:cxn modelId="{55118D64-7AC2-4BA2-A162-DC405BDB1CBB}" type="presParOf" srcId="{9FC90C9D-AF28-4A45-8202-9703B9768A82}" destId="{CEA54A31-FADB-4D32-8B3C-E6769856E160}" srcOrd="8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931B-93A2-4AB3-AF77-8FF27D3C4824}">
      <dsp:nvSpPr>
        <dsp:cNvPr id="0" name=""/>
        <dsp:cNvSpPr/>
      </dsp:nvSpPr>
      <dsp:spPr>
        <a:xfrm>
          <a:off x="4495800" y="742829"/>
          <a:ext cx="896470" cy="31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85"/>
              </a:lnTo>
              <a:lnTo>
                <a:pt x="896470" y="155585"/>
              </a:lnTo>
              <a:lnTo>
                <a:pt x="896470" y="3111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6325B-7278-4F05-89F1-86A72B8AC83B}">
      <dsp:nvSpPr>
        <dsp:cNvPr id="0" name=""/>
        <dsp:cNvSpPr/>
      </dsp:nvSpPr>
      <dsp:spPr>
        <a:xfrm>
          <a:off x="2396176" y="1794885"/>
          <a:ext cx="610444" cy="2614160"/>
        </a:xfrm>
        <a:custGeom>
          <a:avLst/>
          <a:gdLst/>
          <a:ahLst/>
          <a:cxnLst/>
          <a:rect l="0" t="0" r="0" b="0"/>
          <a:pathLst>
            <a:path>
              <a:moveTo>
                <a:pt x="610444" y="0"/>
              </a:moveTo>
              <a:lnTo>
                <a:pt x="610444" y="2614160"/>
              </a:lnTo>
              <a:lnTo>
                <a:pt x="0" y="26141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AD5CF-F064-43BA-9020-42130F5C9A24}">
      <dsp:nvSpPr>
        <dsp:cNvPr id="0" name=""/>
        <dsp:cNvSpPr/>
      </dsp:nvSpPr>
      <dsp:spPr>
        <a:xfrm>
          <a:off x="3006621" y="1794885"/>
          <a:ext cx="422378" cy="169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760"/>
              </a:lnTo>
              <a:lnTo>
                <a:pt x="422378" y="1699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0BFD-0618-4FC7-8386-3873A0507205}">
      <dsp:nvSpPr>
        <dsp:cNvPr id="0" name=""/>
        <dsp:cNvSpPr/>
      </dsp:nvSpPr>
      <dsp:spPr>
        <a:xfrm>
          <a:off x="2396176" y="1794885"/>
          <a:ext cx="610444" cy="709160"/>
        </a:xfrm>
        <a:custGeom>
          <a:avLst/>
          <a:gdLst/>
          <a:ahLst/>
          <a:cxnLst/>
          <a:rect l="0" t="0" r="0" b="0"/>
          <a:pathLst>
            <a:path>
              <a:moveTo>
                <a:pt x="610444" y="0"/>
              </a:moveTo>
              <a:lnTo>
                <a:pt x="610444" y="709160"/>
              </a:lnTo>
              <a:lnTo>
                <a:pt x="0" y="7091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4B135-A0A7-4C70-AD54-3035F18D1F0A}">
      <dsp:nvSpPr>
        <dsp:cNvPr id="0" name=""/>
        <dsp:cNvSpPr/>
      </dsp:nvSpPr>
      <dsp:spPr>
        <a:xfrm>
          <a:off x="3599329" y="742829"/>
          <a:ext cx="896470" cy="311171"/>
        </a:xfrm>
        <a:custGeom>
          <a:avLst/>
          <a:gdLst/>
          <a:ahLst/>
          <a:cxnLst/>
          <a:rect l="0" t="0" r="0" b="0"/>
          <a:pathLst>
            <a:path>
              <a:moveTo>
                <a:pt x="896470" y="0"/>
              </a:moveTo>
              <a:lnTo>
                <a:pt x="896470" y="155585"/>
              </a:lnTo>
              <a:lnTo>
                <a:pt x="0" y="155585"/>
              </a:lnTo>
              <a:lnTo>
                <a:pt x="0" y="3111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376DD-0F92-4EBC-B8A7-FDEA90436D65}">
      <dsp:nvSpPr>
        <dsp:cNvPr id="0" name=""/>
        <dsp:cNvSpPr/>
      </dsp:nvSpPr>
      <dsp:spPr>
        <a:xfrm>
          <a:off x="3754914" y="1944"/>
          <a:ext cx="1481770" cy="74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 Your Golf Course Have to Be Financial Self Sustaining?</a:t>
          </a:r>
        </a:p>
      </dsp:txBody>
      <dsp:txXfrm>
        <a:off x="3754914" y="1944"/>
        <a:ext cx="1481770" cy="740885"/>
      </dsp:txXfrm>
    </dsp:sp>
    <dsp:sp modelId="{7DF55680-3F6A-4726-A803-E919A3B20850}">
      <dsp:nvSpPr>
        <dsp:cNvPr id="0" name=""/>
        <dsp:cNvSpPr/>
      </dsp:nvSpPr>
      <dsp:spPr>
        <a:xfrm>
          <a:off x="2858444" y="1054000"/>
          <a:ext cx="1481770" cy="740885"/>
        </a:xfrm>
        <a:prstGeom prst="rect">
          <a:avLst/>
        </a:prstGeom>
        <a:solidFill>
          <a:srgbClr val="3D983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Yes</a:t>
          </a:r>
        </a:p>
      </dsp:txBody>
      <dsp:txXfrm>
        <a:off x="2858444" y="1054000"/>
        <a:ext cx="1481770" cy="740885"/>
      </dsp:txXfrm>
    </dsp:sp>
    <dsp:sp modelId="{4B1F39FD-0CED-4301-8F01-194067C9037D}">
      <dsp:nvSpPr>
        <dsp:cNvPr id="0" name=""/>
        <dsp:cNvSpPr/>
      </dsp:nvSpPr>
      <dsp:spPr>
        <a:xfrm>
          <a:off x="914406" y="2133603"/>
          <a:ext cx="1481770" cy="740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</dsp:txBody>
      <dsp:txXfrm>
        <a:off x="914406" y="2133603"/>
        <a:ext cx="1481770" cy="740885"/>
      </dsp:txXfrm>
    </dsp:sp>
    <dsp:sp modelId="{A0271FBA-C6C0-42C9-8CAA-BB3653D24502}">
      <dsp:nvSpPr>
        <dsp:cNvPr id="0" name=""/>
        <dsp:cNvSpPr/>
      </dsp:nvSpPr>
      <dsp:spPr>
        <a:xfrm>
          <a:off x="3428999" y="3124203"/>
          <a:ext cx="1481770" cy="740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 + Future Capital</a:t>
          </a:r>
        </a:p>
      </dsp:txBody>
      <dsp:txXfrm>
        <a:off x="3428999" y="3124203"/>
        <a:ext cx="1481770" cy="740885"/>
      </dsp:txXfrm>
    </dsp:sp>
    <dsp:sp modelId="{53C0FDA5-835A-443C-8861-890D942AE233}">
      <dsp:nvSpPr>
        <dsp:cNvPr id="0" name=""/>
        <dsp:cNvSpPr/>
      </dsp:nvSpPr>
      <dsp:spPr>
        <a:xfrm>
          <a:off x="914406" y="4038604"/>
          <a:ext cx="1481770" cy="740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+ Future Capital + Debt</a:t>
          </a:r>
        </a:p>
      </dsp:txBody>
      <dsp:txXfrm>
        <a:off x="914406" y="4038604"/>
        <a:ext cx="1481770" cy="740885"/>
      </dsp:txXfrm>
    </dsp:sp>
    <dsp:sp modelId="{9D646145-B79E-445B-91C4-5A85EB5AFC43}">
      <dsp:nvSpPr>
        <dsp:cNvPr id="0" name=""/>
        <dsp:cNvSpPr/>
      </dsp:nvSpPr>
      <dsp:spPr>
        <a:xfrm>
          <a:off x="4651385" y="1054000"/>
          <a:ext cx="1481770" cy="7408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No</a:t>
          </a:r>
        </a:p>
      </dsp:txBody>
      <dsp:txXfrm>
        <a:off x="4651385" y="1054000"/>
        <a:ext cx="1481770" cy="740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931B-93A2-4AB3-AF77-8FF27D3C4824}">
      <dsp:nvSpPr>
        <dsp:cNvPr id="0" name=""/>
        <dsp:cNvSpPr/>
      </dsp:nvSpPr>
      <dsp:spPr>
        <a:xfrm>
          <a:off x="4495800" y="742829"/>
          <a:ext cx="896470" cy="311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585"/>
              </a:lnTo>
              <a:lnTo>
                <a:pt x="896470" y="155585"/>
              </a:lnTo>
              <a:lnTo>
                <a:pt x="896470" y="3111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6325B-7278-4F05-89F1-86A72B8AC83B}">
      <dsp:nvSpPr>
        <dsp:cNvPr id="0" name=""/>
        <dsp:cNvSpPr/>
      </dsp:nvSpPr>
      <dsp:spPr>
        <a:xfrm>
          <a:off x="2396176" y="1794885"/>
          <a:ext cx="610444" cy="2614160"/>
        </a:xfrm>
        <a:custGeom>
          <a:avLst/>
          <a:gdLst/>
          <a:ahLst/>
          <a:cxnLst/>
          <a:rect l="0" t="0" r="0" b="0"/>
          <a:pathLst>
            <a:path>
              <a:moveTo>
                <a:pt x="610444" y="0"/>
              </a:moveTo>
              <a:lnTo>
                <a:pt x="610444" y="2614160"/>
              </a:lnTo>
              <a:lnTo>
                <a:pt x="0" y="26141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AD5CF-F064-43BA-9020-42130F5C9A24}">
      <dsp:nvSpPr>
        <dsp:cNvPr id="0" name=""/>
        <dsp:cNvSpPr/>
      </dsp:nvSpPr>
      <dsp:spPr>
        <a:xfrm>
          <a:off x="3006621" y="1794885"/>
          <a:ext cx="422378" cy="169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760"/>
              </a:lnTo>
              <a:lnTo>
                <a:pt x="422378" y="1699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0BFD-0618-4FC7-8386-3873A0507205}">
      <dsp:nvSpPr>
        <dsp:cNvPr id="0" name=""/>
        <dsp:cNvSpPr/>
      </dsp:nvSpPr>
      <dsp:spPr>
        <a:xfrm>
          <a:off x="2396176" y="1794885"/>
          <a:ext cx="610444" cy="709160"/>
        </a:xfrm>
        <a:custGeom>
          <a:avLst/>
          <a:gdLst/>
          <a:ahLst/>
          <a:cxnLst/>
          <a:rect l="0" t="0" r="0" b="0"/>
          <a:pathLst>
            <a:path>
              <a:moveTo>
                <a:pt x="610444" y="0"/>
              </a:moveTo>
              <a:lnTo>
                <a:pt x="610444" y="709160"/>
              </a:lnTo>
              <a:lnTo>
                <a:pt x="0" y="7091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4B135-A0A7-4C70-AD54-3035F18D1F0A}">
      <dsp:nvSpPr>
        <dsp:cNvPr id="0" name=""/>
        <dsp:cNvSpPr/>
      </dsp:nvSpPr>
      <dsp:spPr>
        <a:xfrm>
          <a:off x="3599329" y="742829"/>
          <a:ext cx="896470" cy="311171"/>
        </a:xfrm>
        <a:custGeom>
          <a:avLst/>
          <a:gdLst/>
          <a:ahLst/>
          <a:cxnLst/>
          <a:rect l="0" t="0" r="0" b="0"/>
          <a:pathLst>
            <a:path>
              <a:moveTo>
                <a:pt x="896470" y="0"/>
              </a:moveTo>
              <a:lnTo>
                <a:pt x="896470" y="155585"/>
              </a:lnTo>
              <a:lnTo>
                <a:pt x="0" y="155585"/>
              </a:lnTo>
              <a:lnTo>
                <a:pt x="0" y="31117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376DD-0F92-4EBC-B8A7-FDEA90436D65}">
      <dsp:nvSpPr>
        <dsp:cNvPr id="0" name=""/>
        <dsp:cNvSpPr/>
      </dsp:nvSpPr>
      <dsp:spPr>
        <a:xfrm>
          <a:off x="3754914" y="1944"/>
          <a:ext cx="1481770" cy="74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Do Your Golf Course Have to Be Financial Self Sustaining?</a:t>
          </a:r>
        </a:p>
      </dsp:txBody>
      <dsp:txXfrm>
        <a:off x="3754914" y="1944"/>
        <a:ext cx="1481770" cy="740885"/>
      </dsp:txXfrm>
    </dsp:sp>
    <dsp:sp modelId="{7DF55680-3F6A-4726-A803-E919A3B20850}">
      <dsp:nvSpPr>
        <dsp:cNvPr id="0" name=""/>
        <dsp:cNvSpPr/>
      </dsp:nvSpPr>
      <dsp:spPr>
        <a:xfrm>
          <a:off x="2858444" y="1054000"/>
          <a:ext cx="1481770" cy="740885"/>
        </a:xfrm>
        <a:prstGeom prst="rect">
          <a:avLst/>
        </a:prstGeom>
        <a:solidFill>
          <a:srgbClr val="3D983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Yes</a:t>
          </a:r>
        </a:p>
      </dsp:txBody>
      <dsp:txXfrm>
        <a:off x="2858444" y="1054000"/>
        <a:ext cx="1481770" cy="740885"/>
      </dsp:txXfrm>
    </dsp:sp>
    <dsp:sp modelId="{4B1F39FD-0CED-4301-8F01-194067C9037D}">
      <dsp:nvSpPr>
        <dsp:cNvPr id="0" name=""/>
        <dsp:cNvSpPr/>
      </dsp:nvSpPr>
      <dsp:spPr>
        <a:xfrm>
          <a:off x="914406" y="2133603"/>
          <a:ext cx="1481770" cy="740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</dsp:txBody>
      <dsp:txXfrm>
        <a:off x="914406" y="2133603"/>
        <a:ext cx="1481770" cy="740885"/>
      </dsp:txXfrm>
    </dsp:sp>
    <dsp:sp modelId="{A0271FBA-C6C0-42C9-8CAA-BB3653D24502}">
      <dsp:nvSpPr>
        <dsp:cNvPr id="0" name=""/>
        <dsp:cNvSpPr/>
      </dsp:nvSpPr>
      <dsp:spPr>
        <a:xfrm>
          <a:off x="3428999" y="3124203"/>
          <a:ext cx="1481770" cy="7408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 + Future Capital</a:t>
          </a:r>
        </a:p>
      </dsp:txBody>
      <dsp:txXfrm>
        <a:off x="3428999" y="3124203"/>
        <a:ext cx="1481770" cy="740885"/>
      </dsp:txXfrm>
    </dsp:sp>
    <dsp:sp modelId="{53C0FDA5-835A-443C-8861-890D942AE233}">
      <dsp:nvSpPr>
        <dsp:cNvPr id="0" name=""/>
        <dsp:cNvSpPr/>
      </dsp:nvSpPr>
      <dsp:spPr>
        <a:xfrm>
          <a:off x="914406" y="4038604"/>
          <a:ext cx="1481770" cy="740885"/>
        </a:xfrm>
        <a:prstGeom prst="rect">
          <a:avLst/>
        </a:prstGeom>
        <a:solidFill>
          <a:srgbClr val="18FC1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Cash Flow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 + Future Capital + Debt</a:t>
          </a:r>
        </a:p>
      </dsp:txBody>
      <dsp:txXfrm>
        <a:off x="914406" y="4038604"/>
        <a:ext cx="1481770" cy="740885"/>
      </dsp:txXfrm>
    </dsp:sp>
    <dsp:sp modelId="{9D646145-B79E-445B-91C4-5A85EB5AFC43}">
      <dsp:nvSpPr>
        <dsp:cNvPr id="0" name=""/>
        <dsp:cNvSpPr/>
      </dsp:nvSpPr>
      <dsp:spPr>
        <a:xfrm>
          <a:off x="4651385" y="1054000"/>
          <a:ext cx="1481770" cy="7408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rPr>
            <a:t>No</a:t>
          </a:r>
        </a:p>
      </dsp:txBody>
      <dsp:txXfrm>
        <a:off x="4651385" y="1054000"/>
        <a:ext cx="1481770" cy="740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8B471-4376-4ABF-B59B-09B410C9DC06}">
      <dsp:nvSpPr>
        <dsp:cNvPr id="0" name=""/>
        <dsp:cNvSpPr/>
      </dsp:nvSpPr>
      <dsp:spPr>
        <a:xfrm>
          <a:off x="4758" y="2669669"/>
          <a:ext cx="1360921" cy="6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Slope Rating</a:t>
          </a:r>
        </a:p>
      </dsp:txBody>
      <dsp:txXfrm>
        <a:off x="24688" y="2689599"/>
        <a:ext cx="1321061" cy="640600"/>
      </dsp:txXfrm>
    </dsp:sp>
    <dsp:sp modelId="{5815AF2C-3446-4E6A-A629-B0730E032A1B}">
      <dsp:nvSpPr>
        <dsp:cNvPr id="0" name=""/>
        <dsp:cNvSpPr/>
      </dsp:nvSpPr>
      <dsp:spPr>
        <a:xfrm rot="19457599">
          <a:off x="1302668" y="2804094"/>
          <a:ext cx="670392" cy="20346"/>
        </a:xfrm>
        <a:custGeom>
          <a:avLst/>
          <a:gdLst/>
          <a:ahLst/>
          <a:cxnLst/>
          <a:rect l="0" t="0" r="0" b="0"/>
          <a:pathLst>
            <a:path>
              <a:moveTo>
                <a:pt x="0" y="10173"/>
              </a:moveTo>
              <a:lnTo>
                <a:pt x="670392" y="1017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1104" y="2797507"/>
        <a:ext cx="33519" cy="33519"/>
      </dsp:txXfrm>
    </dsp:sp>
    <dsp:sp modelId="{D793CAC3-2D01-4915-8A2F-CB7B6005895D}">
      <dsp:nvSpPr>
        <dsp:cNvPr id="0" name=""/>
        <dsp:cNvSpPr/>
      </dsp:nvSpPr>
      <dsp:spPr>
        <a:xfrm>
          <a:off x="1910048" y="2278404"/>
          <a:ext cx="1360921" cy="6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Maintenance Budget</a:t>
          </a:r>
        </a:p>
      </dsp:txBody>
      <dsp:txXfrm>
        <a:off x="1929978" y="2298334"/>
        <a:ext cx="1321061" cy="640600"/>
      </dsp:txXfrm>
    </dsp:sp>
    <dsp:sp modelId="{97C6AA50-9144-4634-8718-3204F74A3437}">
      <dsp:nvSpPr>
        <dsp:cNvPr id="0" name=""/>
        <dsp:cNvSpPr/>
      </dsp:nvSpPr>
      <dsp:spPr>
        <a:xfrm rot="21595024">
          <a:off x="3270970" y="2608090"/>
          <a:ext cx="512414" cy="20346"/>
        </a:xfrm>
        <a:custGeom>
          <a:avLst/>
          <a:gdLst/>
          <a:ahLst/>
          <a:cxnLst/>
          <a:rect l="0" t="0" r="0" b="0"/>
          <a:pathLst>
            <a:path>
              <a:moveTo>
                <a:pt x="0" y="10173"/>
              </a:moveTo>
              <a:lnTo>
                <a:pt x="512414" y="1017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514367" y="2605453"/>
        <a:ext cx="25620" cy="25620"/>
      </dsp:txXfrm>
    </dsp:sp>
    <dsp:sp modelId="{FDEF1136-C8A5-4127-8C08-A06A5368A635}">
      <dsp:nvSpPr>
        <dsp:cNvPr id="0" name=""/>
        <dsp:cNvSpPr/>
      </dsp:nvSpPr>
      <dsp:spPr>
        <a:xfrm>
          <a:off x="3783384" y="2277662"/>
          <a:ext cx="1360921" cy="68046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Experience</a:t>
          </a:r>
        </a:p>
      </dsp:txBody>
      <dsp:txXfrm>
        <a:off x="3803314" y="2297592"/>
        <a:ext cx="1321061" cy="640600"/>
      </dsp:txXfrm>
    </dsp:sp>
    <dsp:sp modelId="{452491FC-97A3-44FF-8B9E-6AC6C4FAA43E}">
      <dsp:nvSpPr>
        <dsp:cNvPr id="0" name=""/>
        <dsp:cNvSpPr/>
      </dsp:nvSpPr>
      <dsp:spPr>
        <a:xfrm rot="4424">
          <a:off x="5144306" y="2608090"/>
          <a:ext cx="576323" cy="20346"/>
        </a:xfrm>
        <a:custGeom>
          <a:avLst/>
          <a:gdLst/>
          <a:ahLst/>
          <a:cxnLst/>
          <a:rect l="0" t="0" r="0" b="0"/>
          <a:pathLst>
            <a:path>
              <a:moveTo>
                <a:pt x="0" y="10173"/>
              </a:moveTo>
              <a:lnTo>
                <a:pt x="576323" y="1017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8059" y="2603856"/>
        <a:ext cx="28816" cy="28816"/>
      </dsp:txXfrm>
    </dsp:sp>
    <dsp:sp modelId="{B15F6712-6BA2-48E3-8080-818185AFDB8D}">
      <dsp:nvSpPr>
        <dsp:cNvPr id="0" name=""/>
        <dsp:cNvSpPr/>
      </dsp:nvSpPr>
      <dsp:spPr>
        <a:xfrm>
          <a:off x="5720629" y="2278404"/>
          <a:ext cx="1360921" cy="6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Ability of Golfer</a:t>
          </a:r>
        </a:p>
      </dsp:txBody>
      <dsp:txXfrm>
        <a:off x="5740559" y="2298334"/>
        <a:ext cx="1321061" cy="640600"/>
      </dsp:txXfrm>
    </dsp:sp>
    <dsp:sp modelId="{7958E02F-2450-425E-93DC-4289C00AACC9}">
      <dsp:nvSpPr>
        <dsp:cNvPr id="0" name=""/>
        <dsp:cNvSpPr/>
      </dsp:nvSpPr>
      <dsp:spPr>
        <a:xfrm>
          <a:off x="7081551" y="2608461"/>
          <a:ext cx="544368" cy="20346"/>
        </a:xfrm>
        <a:custGeom>
          <a:avLst/>
          <a:gdLst/>
          <a:ahLst/>
          <a:cxnLst/>
          <a:rect l="0" t="0" r="0" b="0"/>
          <a:pathLst>
            <a:path>
              <a:moveTo>
                <a:pt x="0" y="10173"/>
              </a:moveTo>
              <a:lnTo>
                <a:pt x="544368" y="1017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0126" y="2605025"/>
        <a:ext cx="27218" cy="27218"/>
      </dsp:txXfrm>
    </dsp:sp>
    <dsp:sp modelId="{536F3DE6-20F5-49DE-9009-4DCBA18B1598}">
      <dsp:nvSpPr>
        <dsp:cNvPr id="0" name=""/>
        <dsp:cNvSpPr/>
      </dsp:nvSpPr>
      <dsp:spPr>
        <a:xfrm>
          <a:off x="7625919" y="2278404"/>
          <a:ext cx="1360921" cy="68046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Ability to Collect Appropriate Green Fee</a:t>
          </a:r>
        </a:p>
      </dsp:txBody>
      <dsp:txXfrm>
        <a:off x="7645849" y="2298334"/>
        <a:ext cx="1321061" cy="640600"/>
      </dsp:txXfrm>
    </dsp:sp>
    <dsp:sp modelId="{86A9E07F-4398-4E5B-8FE3-29CFF2F171A0}">
      <dsp:nvSpPr>
        <dsp:cNvPr id="0" name=""/>
        <dsp:cNvSpPr/>
      </dsp:nvSpPr>
      <dsp:spPr>
        <a:xfrm rot="2142401">
          <a:off x="1302668" y="3195359"/>
          <a:ext cx="670392" cy="20346"/>
        </a:xfrm>
        <a:custGeom>
          <a:avLst/>
          <a:gdLst/>
          <a:ahLst/>
          <a:cxnLst/>
          <a:rect l="0" t="0" r="0" b="0"/>
          <a:pathLst>
            <a:path>
              <a:moveTo>
                <a:pt x="0" y="10173"/>
              </a:moveTo>
              <a:lnTo>
                <a:pt x="670392" y="10173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21104" y="3188772"/>
        <a:ext cx="33519" cy="33519"/>
      </dsp:txXfrm>
    </dsp:sp>
    <dsp:sp modelId="{8C202A61-6606-4CDB-B2B4-9E32595BA9C0}">
      <dsp:nvSpPr>
        <dsp:cNvPr id="0" name=""/>
        <dsp:cNvSpPr/>
      </dsp:nvSpPr>
      <dsp:spPr>
        <a:xfrm>
          <a:off x="1910048" y="3060934"/>
          <a:ext cx="1360921" cy="6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Pace of Play</a:t>
          </a:r>
        </a:p>
      </dsp:txBody>
      <dsp:txXfrm>
        <a:off x="1929978" y="3080864"/>
        <a:ext cx="1321061" cy="640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E1C49-8875-41CB-A2AF-EA4D1B34D9C9}">
      <dsp:nvSpPr>
        <dsp:cNvPr id="0" name=""/>
        <dsp:cNvSpPr/>
      </dsp:nvSpPr>
      <dsp:spPr>
        <a:xfrm>
          <a:off x="2" y="0"/>
          <a:ext cx="9143995" cy="564832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3F4B3-B6A6-4485-A763-A0709C2B6400}">
      <dsp:nvSpPr>
        <dsp:cNvPr id="0" name=""/>
        <dsp:cNvSpPr/>
      </dsp:nvSpPr>
      <dsp:spPr>
        <a:xfrm>
          <a:off x="0" y="1743321"/>
          <a:ext cx="1422499" cy="2259329"/>
        </a:xfrm>
        <a:prstGeom prst="roundRect">
          <a:avLst/>
        </a:prstGeom>
        <a:solidFill>
          <a:srgbClr val="0096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Pre 1990  </a:t>
          </a:r>
          <a:r>
            <a:rPr lang="en-US" sz="1400" kern="1200" dirty="0">
              <a:solidFill>
                <a:schemeClr val="tx1"/>
              </a:solidFill>
            </a:rPr>
            <a:t>Golf Course operations are profitable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_________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Self Manage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Lease</a:t>
          </a:r>
        </a:p>
      </dsp:txBody>
      <dsp:txXfrm>
        <a:off x="69441" y="1812762"/>
        <a:ext cx="1283617" cy="2120447"/>
      </dsp:txXfrm>
    </dsp:sp>
    <dsp:sp modelId="{03F676B7-5E83-43F6-9217-1568FCD55391}">
      <dsp:nvSpPr>
        <dsp:cNvPr id="0" name=""/>
        <dsp:cNvSpPr/>
      </dsp:nvSpPr>
      <dsp:spPr>
        <a:xfrm>
          <a:off x="1665476" y="1694497"/>
          <a:ext cx="1736985" cy="2259329"/>
        </a:xfrm>
        <a:prstGeom prst="roundRect">
          <a:avLst/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1991 – 1998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New golf courses added to local area, creating oversupply.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_________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Self Manage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1750269" y="1779290"/>
        <a:ext cx="1567399" cy="2089743"/>
      </dsp:txXfrm>
    </dsp:sp>
    <dsp:sp modelId="{1E7DD9E5-A01C-423B-9A64-C35855008A59}">
      <dsp:nvSpPr>
        <dsp:cNvPr id="0" name=""/>
        <dsp:cNvSpPr/>
      </dsp:nvSpPr>
      <dsp:spPr>
        <a:xfrm>
          <a:off x="3639544" y="1694497"/>
          <a:ext cx="1709644" cy="225932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1999 – 2003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Courses begin to lose money, general fund reserves  tapped.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_________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Self Manage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Management Contracts  </a:t>
          </a:r>
        </a:p>
      </dsp:txBody>
      <dsp:txXfrm>
        <a:off x="3723002" y="1777955"/>
        <a:ext cx="1542728" cy="2092413"/>
      </dsp:txXfrm>
    </dsp:sp>
    <dsp:sp modelId="{29ED2C2E-C5B9-4D3B-8CF1-DBB577E068AC}">
      <dsp:nvSpPr>
        <dsp:cNvPr id="0" name=""/>
        <dsp:cNvSpPr/>
      </dsp:nvSpPr>
      <dsp:spPr>
        <a:xfrm>
          <a:off x="5586272" y="1694497"/>
          <a:ext cx="1708777" cy="225932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2004 – 2009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  General reserves now depleted, requiring subsidy from the City.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_________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Self Manage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Management Contracts  </a:t>
          </a:r>
        </a:p>
      </dsp:txBody>
      <dsp:txXfrm>
        <a:off x="5669688" y="1777913"/>
        <a:ext cx="1541945" cy="2092497"/>
      </dsp:txXfrm>
    </dsp:sp>
    <dsp:sp modelId="{CEA54A31-FADB-4D32-8B3C-E6769856E160}">
      <dsp:nvSpPr>
        <dsp:cNvPr id="0" name=""/>
        <dsp:cNvSpPr/>
      </dsp:nvSpPr>
      <dsp:spPr>
        <a:xfrm>
          <a:off x="7532133" y="1694497"/>
          <a:ext cx="1605973" cy="2259329"/>
        </a:xfrm>
        <a:prstGeom prst="roundRect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2010 - 2018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Deferred capital expenditures become critical. _________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Self Manage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Management Contracts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Lease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7610530" y="1772894"/>
        <a:ext cx="1449179" cy="2102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632EA4-B60B-4491-BF9D-A9CC16E2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79F085-3EDA-4520-B1C6-5FD887147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6" indent="-2857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47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5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04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83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66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40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19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3C74D5-AB21-4E32-BDC9-A58AD4337129}" type="slidenum">
              <a:rPr 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0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9F085-3EDA-4520-B1C6-5FD8871470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9F085-3EDA-4520-B1C6-5FD8871470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2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F73B21E-6E48-4F02-859C-55D2B4529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FBF49F-73DB-45F7-9DA2-F745A1D075FE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4A7AF80-7311-49DF-A89A-3DE23F824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AB3DBFE-2972-4909-86B9-E4301680C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52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64ED63F4-19D3-4221-9BC3-9E12BD8CFE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FB6D7D02-A64A-475D-8DF3-7CAFAD36E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JJ Keegan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71E253FB-FF0F-42DE-90CE-175F874C4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1375" indent="-2333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85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7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29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0175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B87B7-F3EB-40CF-A0E8-B0ACD51A2F3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5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9D620DA-8F43-4B79-B73C-0DFA652EB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5EDFAF-73AF-4802-BD4A-C4E224C6880F}" type="slidenum">
              <a:rPr lang="en-US" altLang="en-US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7754D09-8CDB-4D2E-AE7E-517FD3E4E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C4348FF-5B46-4014-A18B-7DC12EEA9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B337C-81EF-41E4-B363-B79A7E15E14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40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010" indent="-293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3861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405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2950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494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039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1583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1127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FCA48E-6624-4B80-9235-41EFF4990AA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8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010" indent="-293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3861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3405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2950" indent="-23477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494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2039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21583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91127" indent="-2347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AAFB3-30B3-4D0B-B4F5-F5E8C0F4129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88000"/>
            <a:r>
              <a:rPr lang="en-US"/>
              <a:t>JJ Keegan</a:t>
            </a:r>
          </a:p>
          <a:p>
            <a:pPr defTabSz="9880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37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6" indent="-2857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47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5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04" indent="-22858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83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661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40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019" indent="-2285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B337C-81EF-41E4-B363-B79A7E15E14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45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CA19B-69CA-4587-890F-6806476FA69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1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C74D5-AB21-4E32-BDC9-A58AD43371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2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2313" indent="-277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12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73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1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90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34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06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9D928-B991-4619-BD9C-B1D0A717DC3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15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2313" indent="-277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1250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573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1838" indent="-2222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90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34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0638" indent="-2222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88753-9A2C-458B-AA7C-C3FBB06730D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3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C9A3A1-59E4-45B2-B12D-CE335265CF50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5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810014-06AC-40B7-A2DD-901952AD183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50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76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649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23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941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888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72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305783A-7479-464A-848D-DCC79FE09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C83E8F8-87BA-4CA5-9053-875763553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F666AE9-D5CB-4C7B-B511-0F2042578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0413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157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147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0978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98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418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138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858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A2227E-6DAB-4FEE-A948-EF65AEE35771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6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9F085-3EDA-4520-B1C6-5FD88714706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66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52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1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29455-6068-484F-ABA3-678535AAF4B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08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07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76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27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36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59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58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ED4FAB2-A707-4973-B530-743D0C354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08396214-AC50-4636-B298-103E2C42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09D94BD-12DF-4EF6-AB4C-8CEC555E4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6925" indent="-306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7138" indent="-244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7675" indent="-244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2444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244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244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244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244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5C2B3-864C-4E46-91BF-0C47C31EE9E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72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0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274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78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3849E-5B85-4A88-89DC-16311CAE288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42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53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095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645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275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715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98775" y="527050"/>
            <a:ext cx="3514725" cy="2635250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Income has always been the best predictor of golf participation.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1pPr>
            <a:lvl2pPr marL="742950" indent="-28575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2pPr>
            <a:lvl3pPr marL="11430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3pPr>
            <a:lvl4pPr marL="16002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4pPr>
            <a:lvl5pPr marL="2057400" indent="-228600" defTabSz="930275"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ckwell" pitchFamily="18" charset="0"/>
                <a:ea typeface="ヒラギノ角ゴ Pro W3" pitchFamily="58" charset="-128"/>
              </a:defRPr>
            </a:lvl9pPr>
          </a:lstStyle>
          <a:p>
            <a:fld id="{F8B12116-EC5B-4CAE-ADDD-084DEA798EC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70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6E7477-2EC7-401C-AA1A-3019185931BF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15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1E2875-8ED3-4AEA-8994-87B9881CA01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01713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814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14090-C54F-4958-848D-6EE0D88214F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27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830D1-0E6A-46AA-9BA2-B0C3775AB38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9F085-3EDA-4520-B1C6-5FD8871470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6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A7716-1774-4EC9-93B4-96C006D8E16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3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A7716-1774-4EC9-93B4-96C006D8E16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4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9F085-3EDA-4520-B1C6-5FD8871470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4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7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33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77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74533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97610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92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4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61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4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1825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16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03608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25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73185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0189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lf Convergenc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9687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99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150" y="6265546"/>
            <a:ext cx="857250" cy="28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24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7892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92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14735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1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heme" Target="../theme/theme7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734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021142" y="6611779"/>
            <a:ext cx="1125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 JJ Keegan+,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7132638" y="6642556"/>
            <a:ext cx="20113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  <a:latin typeface="Calibri" panose="020F0502020204030204" pitchFamily="34" charset="0"/>
              </a:rPr>
              <a:t>©2016, JJ Keegan+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©2016, JJ Keegan+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456362"/>
            <a:ext cx="9144000" cy="401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 userDrawn="1"/>
        </p:nvSpPr>
        <p:spPr>
          <a:xfrm>
            <a:off x="0" y="6455664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33400" y="6510835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0"/>
              </a:rPr>
              <a:t>©2018</a:t>
            </a:r>
            <a:r>
              <a:rPr lang="en-US" sz="800" baseline="0" dirty="0">
                <a:solidFill>
                  <a:schemeClr val="tx1"/>
                </a:solidFill>
                <a:latin typeface="Source Sans Pro" panose="020B0503030403020204" pitchFamily="34" charset="0"/>
              </a:rPr>
              <a:t> JJ Keegan+</a:t>
            </a:r>
            <a:endParaRPr lang="en-US" sz="800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48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446848"/>
            <a:ext cx="9144000" cy="401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 userDrawn="1"/>
        </p:nvSpPr>
        <p:spPr>
          <a:xfrm>
            <a:off x="0" y="6455664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533400" y="6510835"/>
            <a:ext cx="9573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ource Sans Pro" panose="020B0503030403020204" pitchFamily="34" charset="0"/>
              </a:rPr>
              <a:t>©2018</a:t>
            </a:r>
            <a:r>
              <a:rPr lang="en-US" sz="800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800" baseline="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JJKeegan</a:t>
            </a:r>
            <a:r>
              <a:rPr lang="en-US" sz="800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+</a:t>
            </a:r>
            <a:endParaRPr lang="en-US" sz="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2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9696"/>
          </a:solidFill>
          <a:ln>
            <a:solidFill>
              <a:srgbClr val="0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467" y="6456362"/>
            <a:ext cx="9144000" cy="401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 userDrawn="1"/>
        </p:nvSpPr>
        <p:spPr>
          <a:xfrm>
            <a:off x="0" y="6455664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533400" y="6510835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0"/>
              </a:rPr>
              <a:t>©2018 JJ Keegan+</a:t>
            </a:r>
          </a:p>
        </p:txBody>
      </p:sp>
    </p:spTree>
    <p:extLst>
      <p:ext uri="{BB962C8B-B14F-4D97-AF65-F5344CB8AC3E}">
        <p14:creationId xmlns:p14="http://schemas.microsoft.com/office/powerpoint/2010/main" val="2820171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457200" cy="228600"/>
          </a:xfrm>
          <a:prstGeom prst="actionButtonBackPrevious">
            <a:avLst/>
          </a:pr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56362"/>
            <a:ext cx="9144000" cy="401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 userDrawn="1"/>
        </p:nvSpPr>
        <p:spPr>
          <a:xfrm>
            <a:off x="59108" y="6466776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33400" y="6510835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Source Sans Pro" panose="020B0503030403020204" pitchFamily="34" charset="0"/>
              </a:rPr>
              <a:t>©2018 JJ</a:t>
            </a:r>
            <a:r>
              <a:rPr lang="en-US" sz="800" baseline="0" dirty="0">
                <a:solidFill>
                  <a:schemeClr val="bg1"/>
                </a:solidFill>
                <a:latin typeface="Source Sans Pro" panose="020B0503030403020204" pitchFamily="34" charset="0"/>
              </a:rPr>
              <a:t> Keegan+</a:t>
            </a:r>
            <a:endParaRPr lang="en-US" sz="8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             ©2018, JJ Keegan+</a:t>
            </a:r>
          </a:p>
        </p:txBody>
      </p:sp>
      <p:sp>
        <p:nvSpPr>
          <p:cNvPr id="11" name="Action Button: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F6AA59-18E6-43D6-8F6E-2F5C7061913C}"/>
              </a:ext>
            </a:extLst>
          </p:cNvPr>
          <p:cNvSpPr/>
          <p:nvPr userDrawn="1"/>
        </p:nvSpPr>
        <p:spPr>
          <a:xfrm>
            <a:off x="0" y="6477000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82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00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                     ©2018, JJ Keegan+</a:t>
            </a:r>
          </a:p>
        </p:txBody>
      </p:sp>
      <p:sp>
        <p:nvSpPr>
          <p:cNvPr id="11" name="Action Button: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1E16914-685D-4CD7-865F-ADC6F3585869}"/>
              </a:ext>
            </a:extLst>
          </p:cNvPr>
          <p:cNvSpPr/>
          <p:nvPr userDrawn="1"/>
        </p:nvSpPr>
        <p:spPr>
          <a:xfrm>
            <a:off x="59108" y="6466776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8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202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                   ©2018, JJ Keegan+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Action Button: Back or Previous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41431F-3D0D-4633-8EE4-2283A1BEE89B}"/>
              </a:ext>
            </a:extLst>
          </p:cNvPr>
          <p:cNvSpPr/>
          <p:nvPr userDrawn="1"/>
        </p:nvSpPr>
        <p:spPr>
          <a:xfrm>
            <a:off x="39880" y="6448656"/>
            <a:ext cx="457200" cy="365760"/>
          </a:xfrm>
          <a:prstGeom prst="actionButtonBackPrevious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04" r:id="rId1"/>
    <p:sldLayoutId id="2147488205" r:id="rId2"/>
    <p:sldLayoutId id="2147488206" r:id="rId3"/>
    <p:sldLayoutId id="2147488207" r:id="rId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21142" y="6611779"/>
            <a:ext cx="11256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 JJ Keegan+, 2018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83362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14" name="TextBox 23"/>
          <p:cNvSpPr txBox="1"/>
          <p:nvPr userDrawn="1"/>
        </p:nvSpPr>
        <p:spPr>
          <a:xfrm>
            <a:off x="8063999" y="6642556"/>
            <a:ext cx="1096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0"/>
              </a:rPr>
              <a:t>©JJ Keegan+, 2018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83080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9696"/>
          </a:solidFill>
          <a:ln>
            <a:solidFill>
              <a:srgbClr val="0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76200" y="6629400"/>
            <a:ext cx="9781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Source Sans Pro" panose="020B0503030403020204" pitchFamily="34" charset="0"/>
              </a:rPr>
              <a:t>©2018 JJ Keegan+</a:t>
            </a:r>
          </a:p>
        </p:txBody>
      </p:sp>
    </p:spTree>
    <p:extLst>
      <p:ext uri="{BB962C8B-B14F-4D97-AF65-F5344CB8AC3E}">
        <p14:creationId xmlns:p14="http://schemas.microsoft.com/office/powerpoint/2010/main" val="215132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61" r:id="rId1"/>
    <p:sldLayoutId id="2147488169" r:id="rId2"/>
    <p:sldLayoutId id="21474881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0" y="6591300"/>
            <a:ext cx="9144000" cy="274638"/>
          </a:xfrm>
          <a:prstGeom prst="rect">
            <a:avLst/>
          </a:prstGeom>
          <a:solidFill>
            <a:srgbClr val="007D96"/>
          </a:solidFill>
          <a:ln>
            <a:solidFill>
              <a:srgbClr val="007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©JJ Keegan+, 20018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7D96"/>
          </a:solidFill>
          <a:ln>
            <a:solidFill>
              <a:srgbClr val="007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4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3" r:id="rId1"/>
    <p:sldLayoutId id="2147488168" r:id="rId2"/>
    <p:sldLayoutId id="21474881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0E684-05F3-443C-B888-92B3B3D5F49C}"/>
              </a:ext>
            </a:extLst>
          </p:cNvPr>
          <p:cNvSpPr/>
          <p:nvPr/>
        </p:nvSpPr>
        <p:spPr>
          <a:xfrm>
            <a:off x="0" y="6591300"/>
            <a:ext cx="9144000" cy="274638"/>
          </a:xfrm>
          <a:prstGeom prst="rect">
            <a:avLst/>
          </a:prstGeom>
          <a:solidFill>
            <a:srgbClr val="00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>
                <a:solidFill>
                  <a:srgbClr val="FFFFFF"/>
                </a:solidFill>
                <a:latin typeface="Calibri" panose="020F0502020204030204" pitchFamily="34" charset="0"/>
              </a:rPr>
              <a:t>©JJ Keegan+,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7C9DE-D2D6-436C-9EB7-DA58EA48A405}"/>
              </a:ext>
            </a:extLst>
          </p:cNvPr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itle Placeholder 1">
            <a:extLst>
              <a:ext uri="{FF2B5EF4-FFF2-40B4-BE49-F238E27FC236}">
                <a16:creationId xmlns:a16="http://schemas.microsoft.com/office/drawing/2014/main" id="{BD0555FE-C29D-4AE6-8920-9A38F18028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64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5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50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6629400"/>
            <a:ext cx="304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Franklin Gothic Book" pitchFamily="34" charset="0"/>
              </a:rPr>
              <a:t>2013, Golf Convergence, Inc.</a:t>
            </a:r>
          </a:p>
        </p:txBody>
      </p:sp>
      <p:sp>
        <p:nvSpPr>
          <p:cNvPr id="7" name="Rectangle 6"/>
          <p:cNvSpPr/>
          <p:nvPr userDrawn="1">
            <p:custDataLst>
              <p:tags r:id="rId7"/>
            </p:custDataLst>
          </p:nvPr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rgbClr val="00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©JJ Keegan+, 2018</a:t>
            </a:r>
          </a:p>
        </p:txBody>
      </p:sp>
      <p:sp>
        <p:nvSpPr>
          <p:cNvPr id="8" name="Rectangle 7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7D96"/>
          </a:solidFill>
          <a:ln>
            <a:solidFill>
              <a:srgbClr val="007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4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67" r:id="rId1"/>
    <p:sldLayoutId id="21474881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0" y="6629400"/>
            <a:ext cx="304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Franklin Gothic Book" pitchFamily="34" charset="0"/>
              </a:rPr>
              <a:t>2013, Golf Convergence, Inc.</a:t>
            </a:r>
          </a:p>
        </p:txBody>
      </p:sp>
      <p:sp>
        <p:nvSpPr>
          <p:cNvPr id="7" name="Rectangle 6"/>
          <p:cNvSpPr/>
          <p:nvPr userDrawn="1">
            <p:custDataLst>
              <p:tags r:id="rId6"/>
            </p:custDataLst>
          </p:nvPr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rgbClr val="00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/>
                </a:solidFill>
              </a:rPr>
              <a:t>©JJ Keegan+, 2018</a:t>
            </a:r>
          </a:p>
        </p:txBody>
      </p:sp>
      <p:sp>
        <p:nvSpPr>
          <p:cNvPr id="8" name="Rectangle 7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7D96"/>
          </a:solidFill>
          <a:ln>
            <a:solidFill>
              <a:srgbClr val="007D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7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1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AD95F5-7264-4CFD-8A1E-5B76CF20BB51}"/>
              </a:ext>
            </a:extLst>
          </p:cNvPr>
          <p:cNvSpPr/>
          <p:nvPr userDrawn="1"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923272-D338-4687-A5F4-3AFA6ABAA4F7}"/>
              </a:ext>
            </a:extLst>
          </p:cNvPr>
          <p:cNvSpPr/>
          <p:nvPr userDrawn="1"/>
        </p:nvSpPr>
        <p:spPr>
          <a:xfrm>
            <a:off x="0" y="6577013"/>
            <a:ext cx="9144000" cy="274637"/>
          </a:xfrm>
          <a:prstGeom prst="rect">
            <a:avLst/>
          </a:prstGeom>
          <a:solidFill>
            <a:srgbClr val="00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0C64B-6AA0-44E3-9675-F18FC52E5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6629400"/>
            <a:ext cx="304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Franklin Gothic Book" pitchFamily="34" charset="0"/>
              </a:rPr>
              <a:t>2017, JJ Keegan+</a:t>
            </a:r>
          </a:p>
        </p:txBody>
      </p:sp>
    </p:spTree>
    <p:extLst>
      <p:ext uri="{BB962C8B-B14F-4D97-AF65-F5344CB8AC3E}">
        <p14:creationId xmlns:p14="http://schemas.microsoft.com/office/powerpoint/2010/main" val="136565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9" r:id="rId1"/>
    <p:sldLayoutId id="214748818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2F6E0F-7A73-45B0-A06F-040FCFAA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4" y="990600"/>
            <a:ext cx="9140505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basic business model for golf courses is </a:t>
            </a:r>
            <a:r>
              <a:rPr lang="en-US" sz="4800" dirty="0">
                <a:solidFill>
                  <a:srgbClr val="FFFF00"/>
                </a:solidFill>
              </a:rPr>
              <a:t>flawed</a:t>
            </a:r>
            <a:r>
              <a:rPr lang="en-US" sz="4800" dirty="0"/>
              <a:t>.  </a:t>
            </a:r>
          </a:p>
          <a:p>
            <a:pPr algn="ctr"/>
            <a:endParaRPr lang="en-US" sz="4800" dirty="0"/>
          </a:p>
          <a:p>
            <a:pPr algn="ctr"/>
            <a:r>
              <a:rPr lang="en-US" sz="4000" dirty="0"/>
              <a:t>Only 60% can cover </a:t>
            </a:r>
            <a:r>
              <a:rPr lang="en-US" sz="4000" dirty="0">
                <a:solidFill>
                  <a:srgbClr val="00FF00"/>
                </a:solidFill>
              </a:rPr>
              <a:t>operational costs</a:t>
            </a:r>
            <a:r>
              <a:rPr lang="en-US" sz="4000" dirty="0"/>
              <a:t>, </a:t>
            </a:r>
          </a:p>
          <a:p>
            <a:pPr algn="ctr"/>
            <a:r>
              <a:rPr lang="en-US" sz="4000" dirty="0"/>
              <a:t>Less than 20% can cover </a:t>
            </a:r>
            <a:r>
              <a:rPr lang="en-US" sz="4000" dirty="0">
                <a:solidFill>
                  <a:srgbClr val="FF3399"/>
                </a:solidFill>
              </a:rPr>
              <a:t>capital costs </a:t>
            </a:r>
          </a:p>
          <a:p>
            <a:pPr algn="ctr"/>
            <a:r>
              <a:rPr lang="en-US" sz="4000" dirty="0"/>
              <a:t>without assessment or borrowing</a:t>
            </a:r>
            <a:r>
              <a:rPr lang="en-US" sz="4000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4798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276728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Fact 2</a:t>
            </a:r>
          </a:p>
        </p:txBody>
      </p:sp>
    </p:spTree>
    <p:extLst>
      <p:ext uri="{BB962C8B-B14F-4D97-AF65-F5344CB8AC3E}">
        <p14:creationId xmlns:p14="http://schemas.microsoft.com/office/powerpoint/2010/main" val="2001638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" y="1659285"/>
            <a:ext cx="9140505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business skills </a:t>
            </a:r>
          </a:p>
          <a:p>
            <a:pPr algn="ctr"/>
            <a:r>
              <a:rPr lang="en-US" sz="4400" dirty="0"/>
              <a:t>of the </a:t>
            </a:r>
            <a:r>
              <a:rPr lang="en-US" sz="4400" dirty="0">
                <a:solidFill>
                  <a:srgbClr val="FFFF00"/>
                </a:solidFill>
              </a:rPr>
              <a:t>typical </a:t>
            </a:r>
            <a:r>
              <a:rPr lang="en-US" sz="4400" dirty="0"/>
              <a:t>golf course employee</a:t>
            </a:r>
          </a:p>
          <a:p>
            <a:pPr algn="ctr"/>
            <a:r>
              <a:rPr lang="en-US" sz="4400" dirty="0"/>
              <a:t> are </a:t>
            </a:r>
            <a:r>
              <a:rPr lang="en-US" sz="4400" dirty="0">
                <a:solidFill>
                  <a:srgbClr val="FF0000"/>
                </a:solidFill>
              </a:rPr>
              <a:t>below average</a:t>
            </a:r>
          </a:p>
          <a:p>
            <a:pPr algn="ctr"/>
            <a:r>
              <a:rPr lang="en-US" sz="4400" dirty="0"/>
              <a:t>resulting from </a:t>
            </a:r>
            <a:r>
              <a:rPr lang="en-US" sz="4400" dirty="0">
                <a:solidFill>
                  <a:srgbClr val="FF0000"/>
                </a:solidFill>
              </a:rPr>
              <a:t>lack of training</a:t>
            </a:r>
            <a:r>
              <a:rPr lang="en-US" sz="4400" dirty="0"/>
              <a:t> and a </a:t>
            </a:r>
            <a:r>
              <a:rPr lang="en-US" sz="4400" dirty="0">
                <a:solidFill>
                  <a:srgbClr val="FF0000"/>
                </a:solidFill>
              </a:rPr>
              <a:t>poor</a:t>
            </a:r>
            <a:r>
              <a:rPr lang="en-US" sz="4400" dirty="0"/>
              <a:t> attitude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276728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Fact 3</a:t>
            </a:r>
          </a:p>
        </p:txBody>
      </p:sp>
    </p:spTree>
    <p:extLst>
      <p:ext uri="{BB962C8B-B14F-4D97-AF65-F5344CB8AC3E}">
        <p14:creationId xmlns:p14="http://schemas.microsoft.com/office/powerpoint/2010/main" val="27445847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" y="1536174"/>
            <a:ext cx="914050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</a:t>
            </a:r>
            <a:r>
              <a:rPr lang="en-US" sz="4800" dirty="0">
                <a:solidFill>
                  <a:srgbClr val="FFFF00"/>
                </a:solidFill>
              </a:rPr>
              <a:t>politics</a:t>
            </a:r>
            <a:r>
              <a:rPr lang="en-US" sz="4800" dirty="0"/>
              <a:t> of “government” contribute to and </a:t>
            </a:r>
            <a:r>
              <a:rPr lang="en-US" sz="4800" dirty="0">
                <a:solidFill>
                  <a:srgbClr val="FF0000"/>
                </a:solidFill>
              </a:rPr>
              <a:t>emasculate </a:t>
            </a:r>
            <a:r>
              <a:rPr lang="en-US" sz="4800" dirty="0"/>
              <a:t>the ability of a golf course to be managed as a </a:t>
            </a:r>
            <a:r>
              <a:rPr lang="en-US" sz="4800" dirty="0">
                <a:solidFill>
                  <a:srgbClr val="00FF00"/>
                </a:solidFill>
              </a:rPr>
              <a:t>professional business. </a:t>
            </a:r>
            <a:endParaRPr lang="en-U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42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7577DA-5EE4-488E-8A2F-C2C6D6D9B89E}"/>
              </a:ext>
            </a:extLst>
          </p:cNvPr>
          <p:cNvSpPr/>
          <p:nvPr/>
        </p:nvSpPr>
        <p:spPr>
          <a:xfrm>
            <a:off x="0" y="228600"/>
            <a:ext cx="9144000" cy="6324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BD16A5-C70F-4B9D-8391-541D3032A85E}"/>
              </a:ext>
            </a:extLst>
          </p:cNvPr>
          <p:cNvSpPr/>
          <p:nvPr/>
        </p:nvSpPr>
        <p:spPr>
          <a:xfrm>
            <a:off x="1981200" y="2476500"/>
            <a:ext cx="2743200" cy="2743200"/>
          </a:xfrm>
          <a:prstGeom prst="ellipse">
            <a:avLst/>
          </a:prstGeom>
          <a:solidFill>
            <a:srgbClr val="339966">
              <a:alpha val="35000"/>
            </a:srgb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City Council or Owner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orbel" pitchFamily="34" charset="0"/>
              </a:rPr>
              <a:t>Invest to Avoid Continuing Subsidy</a:t>
            </a:r>
            <a:endParaRPr lang="en-US" sz="1600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52DB5-9E75-4CEA-BA11-470A58FFE592}"/>
              </a:ext>
            </a:extLst>
          </p:cNvPr>
          <p:cNvSpPr/>
          <p:nvPr/>
        </p:nvSpPr>
        <p:spPr>
          <a:xfrm>
            <a:off x="3200400" y="1371600"/>
            <a:ext cx="2743200" cy="2743200"/>
          </a:xfrm>
          <a:prstGeom prst="ellipse">
            <a:avLst/>
          </a:prstGeom>
          <a:solidFill>
            <a:srgbClr val="339966">
              <a:alpha val="35000"/>
            </a:srgb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Golfers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Pay Fair Value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B609DF-5F89-4E6E-B105-27E6F951C64F}"/>
              </a:ext>
            </a:extLst>
          </p:cNvPr>
          <p:cNvSpPr/>
          <p:nvPr/>
        </p:nvSpPr>
        <p:spPr>
          <a:xfrm>
            <a:off x="4267200" y="2476500"/>
            <a:ext cx="2743200" cy="2743200"/>
          </a:xfrm>
          <a:prstGeom prst="ellipse">
            <a:avLst/>
          </a:prstGeom>
          <a:solidFill>
            <a:srgbClr val="339966">
              <a:alpha val="35000"/>
            </a:srgb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Taxpayers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Collegial Support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DBF656-EAF8-4F19-9785-AE286BB90947}"/>
              </a:ext>
            </a:extLst>
          </p:cNvPr>
          <p:cNvSpPr/>
          <p:nvPr/>
        </p:nvSpPr>
        <p:spPr>
          <a:xfrm>
            <a:off x="3200400" y="3352800"/>
            <a:ext cx="2743200" cy="2743200"/>
          </a:xfrm>
          <a:prstGeom prst="ellipse">
            <a:avLst/>
          </a:prstGeom>
          <a:solidFill>
            <a:srgbClr val="339966">
              <a:alpha val="35000"/>
            </a:srgb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Course Management and Staff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Corbel" pitchFamily="34" charset="0"/>
              </a:rPr>
              <a:t>Renovate and Efficiently Manage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4DBE63-2A7C-48B6-A437-CEBAA743CF15}"/>
              </a:ext>
            </a:extLst>
          </p:cNvPr>
          <p:cNvSpPr/>
          <p:nvPr/>
        </p:nvSpPr>
        <p:spPr>
          <a:xfrm>
            <a:off x="1981200" y="1371600"/>
            <a:ext cx="5029200" cy="4724400"/>
          </a:xfrm>
          <a:prstGeom prst="ellipse">
            <a:avLst/>
          </a:prstGeom>
          <a:solidFill>
            <a:srgbClr val="002060">
              <a:alpha val="35000"/>
            </a:srgbClr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>
                <a:solidFill>
                  <a:srgbClr val="FFC000"/>
                </a:solidFill>
              </a:rPr>
              <a:t>Facility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727FFC4-7ED8-4D22-9176-F3168BD4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A Tough Task:  Aligning Common Interests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Public Facility</a:t>
            </a:r>
          </a:p>
        </p:txBody>
      </p:sp>
    </p:spTree>
    <p:extLst>
      <p:ext uri="{BB962C8B-B14F-4D97-AF65-F5344CB8AC3E}">
        <p14:creationId xmlns:p14="http://schemas.microsoft.com/office/powerpoint/2010/main" val="28496073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A2A19C-B84B-45A4-A85E-5CAD04E48A9B}"/>
              </a:ext>
            </a:extLst>
          </p:cNvPr>
          <p:cNvSpPr/>
          <p:nvPr/>
        </p:nvSpPr>
        <p:spPr>
          <a:xfrm>
            <a:off x="0" y="190500"/>
            <a:ext cx="9144000" cy="63627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0B59D9-9686-427F-8658-F9B18444BBE5}"/>
              </a:ext>
            </a:extLst>
          </p:cNvPr>
          <p:cNvSpPr/>
          <p:nvPr/>
        </p:nvSpPr>
        <p:spPr>
          <a:xfrm>
            <a:off x="76200" y="2476500"/>
            <a:ext cx="2743200" cy="27432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City Council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 Sustaining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CB9D6B-CEDC-4D88-BA89-69D735E9DB8A}"/>
              </a:ext>
            </a:extLst>
          </p:cNvPr>
          <p:cNvSpPr/>
          <p:nvPr/>
        </p:nvSpPr>
        <p:spPr>
          <a:xfrm>
            <a:off x="3200400" y="838200"/>
            <a:ext cx="2743200" cy="27432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Golfers: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$96,000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43.1 years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88.5% Male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Prices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 Consumptive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57E385-071A-4CAC-8952-FDA5279810A3}"/>
              </a:ext>
            </a:extLst>
          </p:cNvPr>
          <p:cNvSpPr/>
          <p:nvPr/>
        </p:nvSpPr>
        <p:spPr>
          <a:xfrm>
            <a:off x="6400800" y="2476500"/>
            <a:ext cx="2743200" cy="27432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80D218-BEC6-4402-B8DF-33DB26CF17C2}"/>
              </a:ext>
            </a:extLst>
          </p:cNvPr>
          <p:cNvSpPr/>
          <p:nvPr/>
        </p:nvSpPr>
        <p:spPr>
          <a:xfrm>
            <a:off x="3200400" y="3810000"/>
            <a:ext cx="2743200" cy="2743200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Staff: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Starved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Hours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Morale</a:t>
            </a:r>
          </a:p>
        </p:txBody>
      </p:sp>
      <p:sp>
        <p:nvSpPr>
          <p:cNvPr id="63495" name="TextBox 2">
            <a:extLst>
              <a:ext uri="{FF2B5EF4-FFF2-40B4-BE49-F238E27FC236}">
                <a16:creationId xmlns:a16="http://schemas.microsoft.com/office/drawing/2014/main" id="{D82F87DF-B2DD-4836-AE34-A136D6C3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13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Tough Task:  Self Interest vs. Enterprise Health</a:t>
            </a:r>
          </a:p>
        </p:txBody>
      </p:sp>
    </p:spTree>
    <p:extLst>
      <p:ext uri="{BB962C8B-B14F-4D97-AF65-F5344CB8AC3E}">
        <p14:creationId xmlns:p14="http://schemas.microsoft.com/office/powerpoint/2010/main" val="36114764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8E4F89-8C20-4E88-A0C7-6517A0E64BB2}"/>
              </a:ext>
            </a:extLst>
          </p:cNvPr>
          <p:cNvSpPr/>
          <p:nvPr/>
        </p:nvSpPr>
        <p:spPr>
          <a:xfrm>
            <a:off x="0" y="228600"/>
            <a:ext cx="9144000" cy="640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7A01C5F8-3FD6-46EE-AB30-8BC8F71B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A Tough Task:  Aligning Common Interests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FFFF"/>
                </a:solidFill>
                <a:latin typeface="+mn-lt"/>
              </a:rPr>
              <a:t>Private Club</a:t>
            </a:r>
          </a:p>
        </p:txBody>
      </p:sp>
      <p:grpSp>
        <p:nvGrpSpPr>
          <p:cNvPr id="44036" name="Group 10">
            <a:extLst>
              <a:ext uri="{FF2B5EF4-FFF2-40B4-BE49-F238E27FC236}">
                <a16:creationId xmlns:a16="http://schemas.microsoft.com/office/drawing/2014/main" id="{3E3741A6-F452-4B69-95E7-41F04554D172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638300"/>
            <a:ext cx="5257800" cy="3581400"/>
            <a:chOff x="2209800" y="1600200"/>
            <a:chExt cx="5257800" cy="3581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B255F4-607E-411C-A9D1-61FED21749DA}"/>
                </a:ext>
              </a:extLst>
            </p:cNvPr>
            <p:cNvSpPr/>
            <p:nvPr/>
          </p:nvSpPr>
          <p:spPr>
            <a:xfrm>
              <a:off x="2209800" y="1600200"/>
              <a:ext cx="2743200" cy="2743200"/>
            </a:xfrm>
            <a:prstGeom prst="ellipse">
              <a:avLst/>
            </a:prstGeom>
            <a:solidFill>
              <a:srgbClr val="339966">
                <a:alpha val="35000"/>
              </a:srgbClr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Board of Directors: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Create Culture, Governance and Fiscal Accountability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3F5CAE-57A4-4B0F-9678-2613EB796030}"/>
                </a:ext>
              </a:extLst>
            </p:cNvPr>
            <p:cNvSpPr/>
            <p:nvPr/>
          </p:nvSpPr>
          <p:spPr>
            <a:xfrm>
              <a:off x="4724400" y="1600200"/>
              <a:ext cx="2743200" cy="2743200"/>
            </a:xfrm>
            <a:prstGeom prst="ellipse">
              <a:avLst/>
            </a:prstGeom>
            <a:solidFill>
              <a:srgbClr val="339966">
                <a:alpha val="35000"/>
              </a:srgbClr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Members: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Value Based Leisure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A9E0D5F-C6B3-4663-9E77-8189C1C86801}"/>
                </a:ext>
              </a:extLst>
            </p:cNvPr>
            <p:cNvSpPr/>
            <p:nvPr/>
          </p:nvSpPr>
          <p:spPr>
            <a:xfrm>
              <a:off x="3505200" y="2438400"/>
              <a:ext cx="2743200" cy="2743200"/>
            </a:xfrm>
            <a:prstGeom prst="ellipse">
              <a:avLst/>
            </a:prstGeom>
            <a:solidFill>
              <a:srgbClr val="339966">
                <a:alpha val="35000"/>
              </a:srgbClr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Employees: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Resources to Efficiently Manage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8801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250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0" y="53340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>
                <a:latin typeface="Cambria" panose="02040503050406030204" pitchFamily="18" charset="0"/>
              </a:rPr>
              <a:t>A Strategic Plan</a:t>
            </a:r>
          </a:p>
        </p:txBody>
      </p:sp>
      <p:grpSp>
        <p:nvGrpSpPr>
          <p:cNvPr id="35843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590800" y="1371600"/>
            <a:ext cx="5029200" cy="5029200"/>
            <a:chOff x="2590800" y="1371600"/>
            <a:chExt cx="5029200" cy="5029200"/>
          </a:xfrm>
        </p:grpSpPr>
        <p:sp>
          <p:nvSpPr>
            <p:cNvPr id="7" name="Isosceles Triangle 6"/>
            <p:cNvSpPr/>
            <p:nvPr>
              <p:custDataLst>
                <p:tags r:id="rId7"/>
              </p:custDataLst>
            </p:nvPr>
          </p:nvSpPr>
          <p:spPr>
            <a:xfrm>
              <a:off x="2590800" y="1371600"/>
              <a:ext cx="4343400" cy="5029200"/>
            </a:xfrm>
            <a:prstGeom prst="triangle">
              <a:avLst>
                <a:gd name="adj" fmla="val 50000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86200" y="3352800"/>
              <a:ext cx="17526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0400" y="5105400"/>
              <a:ext cx="3200400" cy="1588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3" name="Text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14800" y="2438400"/>
              <a:ext cx="1295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Vision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854" name="TextBox 1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733800" y="3952875"/>
              <a:ext cx="3886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Tactical (Functional) </a:t>
              </a:r>
            </a:p>
          </p:txBody>
        </p:sp>
        <p:sp>
          <p:nvSpPr>
            <p:cNvPr id="35855" name="Text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81400" y="5380037"/>
              <a:ext cx="3505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Operational (Execution)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920875" y="3354388"/>
            <a:ext cx="5302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20875" y="5105400"/>
            <a:ext cx="5302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24717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35847" name="Text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3952875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35848" name="Text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5518150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16" name="TextBox 2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1447800"/>
            <a:ext cx="327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In a well-managed operation, every operational decision can be traced up to the tactical plan and up to the strategic vision.</a:t>
            </a:r>
          </a:p>
        </p:txBody>
      </p:sp>
    </p:spTree>
    <p:extLst>
      <p:ext uri="{BB962C8B-B14F-4D97-AF65-F5344CB8AC3E}">
        <p14:creationId xmlns:p14="http://schemas.microsoft.com/office/powerpoint/2010/main" val="168076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Stock_000003102483Mediu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662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0668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8FC18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400" b="1" dirty="0">
                <a:solidFill>
                  <a:srgbClr val="18FC1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Golf Course –</a:t>
            </a:r>
          </a:p>
          <a:p>
            <a:pPr algn="ctr"/>
            <a:r>
              <a:rPr lang="en-US" sz="4400" b="1" dirty="0">
                <a:solidFill>
                  <a:srgbClr val="18FC1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Very Depreciable Asset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April 7, 2018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8" name="Text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0600" y="6107113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Arial" panose="020B0604020202020204" pitchFamily="34" charset="0"/>
              </a:rPr>
              <a:t>J.J. Keegan, Managing Principal</a:t>
            </a:r>
          </a:p>
        </p:txBody>
      </p:sp>
    </p:spTree>
    <p:extLst>
      <p:ext uri="{BB962C8B-B14F-4D97-AF65-F5344CB8AC3E}">
        <p14:creationId xmlns:p14="http://schemas.microsoft.com/office/powerpoint/2010/main" val="66332438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 bwMode="auto">
          <a:xfrm>
            <a:off x="0" y="53340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/>
              <a:t>A Strategic Plan</a:t>
            </a:r>
          </a:p>
        </p:txBody>
      </p:sp>
      <p:grpSp>
        <p:nvGrpSpPr>
          <p:cNvPr id="37891" name="Group 3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1295400"/>
            <a:ext cx="9144000" cy="5030788"/>
            <a:chOff x="-76200" y="1828800"/>
            <a:chExt cx="9144000" cy="5030788"/>
          </a:xfrm>
        </p:grpSpPr>
        <p:sp>
          <p:nvSpPr>
            <p:cNvPr id="7" name="Isosceles Triangle 6"/>
            <p:cNvSpPr/>
            <p:nvPr>
              <p:custDataLst>
                <p:tags r:id="rId3"/>
              </p:custDataLst>
            </p:nvPr>
          </p:nvSpPr>
          <p:spPr>
            <a:xfrm>
              <a:off x="-76200" y="1828800"/>
              <a:ext cx="9144000" cy="5029200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843213" y="3657600"/>
              <a:ext cx="3352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65275" y="5105400"/>
              <a:ext cx="5867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95" name="TextBox 1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10000" y="2209800"/>
              <a:ext cx="1447800" cy="13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Culture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Vision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History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Tradition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Governance</a:t>
              </a:r>
            </a:p>
          </p:txBody>
        </p:sp>
        <p:sp>
          <p:nvSpPr>
            <p:cNvPr id="37896" name="Text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352800" y="37338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Asset Management</a:t>
              </a:r>
            </a:p>
          </p:txBody>
        </p:sp>
        <p:cxnSp>
          <p:nvCxnSpPr>
            <p:cNvPr id="37897" name="Straight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085307" y="4610894"/>
              <a:ext cx="990600" cy="158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8" name="Straight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5066507" y="4609306"/>
              <a:ext cx="990600" cy="158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9" name="Straight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952501" y="6134100"/>
              <a:ext cx="1447800" cy="3175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0" name="Straight Connector 40"/>
            <p:cNvCxnSpPr>
              <a:cxnSpLocks noChangeShapeType="1"/>
            </p:cNvCxnSpPr>
            <p:nvPr/>
          </p:nvCxnSpPr>
          <p:spPr bwMode="auto">
            <a:xfrm rot="5400000" flipH="1" flipV="1">
              <a:off x="1560513" y="6134100"/>
              <a:ext cx="1449388" cy="158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1" name="TextBox 4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85999" y="4114800"/>
              <a:ext cx="13716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Financial Management</a:t>
              </a:r>
            </a:p>
          </p:txBody>
        </p:sp>
        <p:sp>
          <p:nvSpPr>
            <p:cNvPr id="37902" name="TextBox 4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86200" y="4114800"/>
              <a:ext cx="1295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Golf Course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and Clubhouse</a:t>
              </a:r>
            </a:p>
          </p:txBody>
        </p:sp>
        <p:sp>
          <p:nvSpPr>
            <p:cNvPr id="37903" name="TextBox 4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62600" y="4114800"/>
              <a:ext cx="1295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31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Human Resources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9"/>
              </p:custDataLst>
            </p:nvPr>
          </p:nvSpPr>
          <p:spPr>
            <a:xfrm>
              <a:off x="1075492" y="5410200"/>
              <a:ext cx="677108" cy="14478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Green Fees  &amp;  Carts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10"/>
              </p:custDataLst>
            </p:nvPr>
          </p:nvSpPr>
          <p:spPr>
            <a:xfrm>
              <a:off x="1676400" y="5105400"/>
              <a:ext cx="677108" cy="17526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 Outside Tournaments</a:t>
              </a:r>
            </a:p>
          </p:txBody>
        </p:sp>
        <p:sp>
          <p:nvSpPr>
            <p:cNvPr id="48" name="TextBox 47"/>
            <p:cNvSpPr txBox="1"/>
            <p:nvPr>
              <p:custDataLst>
                <p:tags r:id="rId11"/>
              </p:custDataLst>
            </p:nvPr>
          </p:nvSpPr>
          <p:spPr>
            <a:xfrm>
              <a:off x="2447092" y="4953000"/>
              <a:ext cx="430887" cy="1905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Club Events</a:t>
              </a:r>
            </a:p>
          </p:txBody>
        </p:sp>
        <p:cxnSp>
          <p:nvCxnSpPr>
            <p:cNvPr id="37907" name="Straight Connector 51"/>
            <p:cNvCxnSpPr>
              <a:cxnSpLocks noChangeShapeType="1"/>
            </p:cNvCxnSpPr>
            <p:nvPr/>
          </p:nvCxnSpPr>
          <p:spPr bwMode="auto">
            <a:xfrm rot="5400000" flipH="1" flipV="1">
              <a:off x="2248694" y="6133306"/>
              <a:ext cx="1447800" cy="1588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8" name="Straight Connector 52"/>
            <p:cNvCxnSpPr>
              <a:cxnSpLocks noChangeShapeType="1"/>
            </p:cNvCxnSpPr>
            <p:nvPr/>
          </p:nvCxnSpPr>
          <p:spPr bwMode="auto">
            <a:xfrm rot="5400000" flipH="1" flipV="1">
              <a:off x="2856707" y="6133306"/>
              <a:ext cx="1447800" cy="1587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Box 53"/>
            <p:cNvSpPr txBox="1"/>
            <p:nvPr>
              <p:custDataLst>
                <p:tags r:id="rId12"/>
              </p:custDataLst>
            </p:nvPr>
          </p:nvSpPr>
          <p:spPr>
            <a:xfrm>
              <a:off x="2998113" y="4953000"/>
              <a:ext cx="677108" cy="1905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Food and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Beverage</a:t>
              </a:r>
            </a:p>
          </p:txBody>
        </p:sp>
        <p:sp>
          <p:nvSpPr>
            <p:cNvPr id="55" name="TextBox 54"/>
            <p:cNvSpPr txBox="1"/>
            <p:nvPr>
              <p:custDataLst>
                <p:tags r:id="rId13"/>
              </p:custDataLst>
            </p:nvPr>
          </p:nvSpPr>
          <p:spPr>
            <a:xfrm>
              <a:off x="3657600" y="5029200"/>
              <a:ext cx="677108" cy="18288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Banquets and Catering</a:t>
              </a:r>
            </a:p>
          </p:txBody>
        </p:sp>
        <p:cxnSp>
          <p:nvCxnSpPr>
            <p:cNvPr id="37911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3544094" y="6133306"/>
              <a:ext cx="1447800" cy="1588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Straight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4228307" y="6133306"/>
              <a:ext cx="1447800" cy="1587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3" name="Straight Connector 58"/>
            <p:cNvCxnSpPr>
              <a:cxnSpLocks noChangeShapeType="1"/>
            </p:cNvCxnSpPr>
            <p:nvPr/>
          </p:nvCxnSpPr>
          <p:spPr bwMode="auto">
            <a:xfrm rot="5400000" flipH="1" flipV="1">
              <a:off x="5906294" y="6133306"/>
              <a:ext cx="1447800" cy="1588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4267200" y="5029200"/>
              <a:ext cx="677108" cy="18288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Range,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And  Lessons</a:t>
              </a:r>
            </a:p>
          </p:txBody>
        </p:sp>
        <p:sp>
          <p:nvSpPr>
            <p:cNvPr id="37915" name="TextBox 6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00200" y="5105400"/>
              <a:ext cx="2438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Operations:  Activities</a:t>
              </a:r>
            </a:p>
          </p:txBody>
        </p:sp>
        <p:sp>
          <p:nvSpPr>
            <p:cNvPr id="64" name="TextBox 63"/>
            <p:cNvSpPr txBox="1"/>
            <p:nvPr>
              <p:custDataLst>
                <p:tags r:id="rId16"/>
              </p:custDataLst>
            </p:nvPr>
          </p:nvSpPr>
          <p:spPr>
            <a:xfrm>
              <a:off x="4953000" y="4953000"/>
              <a:ext cx="923330" cy="1905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Leadership:  Management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 and Training</a:t>
              </a:r>
            </a:p>
          </p:txBody>
        </p:sp>
        <p:sp>
          <p:nvSpPr>
            <p:cNvPr id="65" name="TextBox 64"/>
            <p:cNvSpPr txBox="1"/>
            <p:nvPr>
              <p:custDataLst>
                <p:tags r:id="rId17"/>
              </p:custDataLst>
            </p:nvPr>
          </p:nvSpPr>
          <p:spPr>
            <a:xfrm>
              <a:off x="5791200" y="4953000"/>
              <a:ext cx="677108" cy="1905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Labor Staffing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Arial" charset="0"/>
                  <a:ea typeface="+mn-ea"/>
                  <a:cs typeface="Arial" panose="020B0604020202020204" pitchFamily="34" charset="0"/>
                </a:rPr>
                <a:t>and Scheduling</a:t>
              </a:r>
            </a:p>
          </p:txBody>
        </p:sp>
        <p:cxnSp>
          <p:nvCxnSpPr>
            <p:cNvPr id="37918" name="Straight Connector 65"/>
            <p:cNvCxnSpPr>
              <a:cxnSpLocks noChangeShapeType="1"/>
            </p:cNvCxnSpPr>
            <p:nvPr/>
          </p:nvCxnSpPr>
          <p:spPr bwMode="auto">
            <a:xfrm rot="5400000" flipH="1" flipV="1">
              <a:off x="6820694" y="6133306"/>
              <a:ext cx="1447800" cy="1588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68"/>
            <p:cNvSpPr txBox="1"/>
            <p:nvPr>
              <p:custDataLst>
                <p:tags r:id="rId18"/>
              </p:custDataLst>
            </p:nvPr>
          </p:nvSpPr>
          <p:spPr>
            <a:xfrm>
              <a:off x="6629400" y="4953000"/>
              <a:ext cx="923330" cy="1905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Brand: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Advertising and Marketing</a:t>
              </a:r>
            </a:p>
          </p:txBody>
        </p:sp>
        <p:cxnSp>
          <p:nvCxnSpPr>
            <p:cNvPr id="37920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5068094" y="6133306"/>
              <a:ext cx="1447800" cy="1588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1" name="TextBox 7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876800" y="5105400"/>
              <a:ext cx="2895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Operations:  Management</a:t>
              </a:r>
            </a:p>
          </p:txBody>
        </p:sp>
        <p:sp>
          <p:nvSpPr>
            <p:cNvPr id="72" name="TextBox 71"/>
            <p:cNvSpPr txBox="1"/>
            <p:nvPr>
              <p:custDataLst>
                <p:tags r:id="rId20"/>
              </p:custDataLst>
            </p:nvPr>
          </p:nvSpPr>
          <p:spPr>
            <a:xfrm>
              <a:off x="7458670" y="5334000"/>
              <a:ext cx="677108" cy="15240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Customer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Corbel" pitchFamily="34" charset="0"/>
                  <a:ea typeface="+mn-ea"/>
                  <a:cs typeface="Arial" panose="020B0604020202020204" pitchFamily="34" charset="0"/>
                </a:rPr>
                <a:t>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1310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41313" y="835025"/>
            <a:ext cx="8461375" cy="5187950"/>
            <a:chOff x="533400" y="1060450"/>
            <a:chExt cx="8459788" cy="518795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1957" y="3106738"/>
              <a:ext cx="8001086" cy="381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495550" y="3124994"/>
              <a:ext cx="533400" cy="1587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62701" y="3163094"/>
              <a:ext cx="533400" cy="1587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028700" y="2363787"/>
              <a:ext cx="1066800" cy="1600200"/>
            </a:xfrm>
            <a:prstGeom prst="rect">
              <a:avLst/>
            </a:prstGeom>
            <a:solidFill>
              <a:srgbClr val="FF0066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95500" y="2363787"/>
              <a:ext cx="1066800" cy="1600200"/>
            </a:xfrm>
            <a:prstGeom prst="rect">
              <a:avLst/>
            </a:prstGeom>
            <a:solidFill>
              <a:srgbClr val="FF0066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91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959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95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61" name="TextBox 31"/>
            <p:cNvSpPr txBox="1">
              <a:spLocks noChangeArrowheads="1"/>
            </p:cNvSpPr>
            <p:nvPr/>
          </p:nvSpPr>
          <p:spPr bwMode="auto">
            <a:xfrm>
              <a:off x="12573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962" name="TextBox 32"/>
            <p:cNvSpPr txBox="1">
              <a:spLocks noChangeArrowheads="1"/>
            </p:cNvSpPr>
            <p:nvPr/>
          </p:nvSpPr>
          <p:spPr bwMode="auto">
            <a:xfrm>
              <a:off x="22860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9242" name="Group 60"/>
            <p:cNvGrpSpPr>
              <a:grpSpLocks/>
            </p:cNvGrpSpPr>
            <p:nvPr/>
          </p:nvGrpSpPr>
          <p:grpSpPr bwMode="auto">
            <a:xfrm>
              <a:off x="3162300" y="2363788"/>
              <a:ext cx="1066800" cy="1600200"/>
              <a:chOff x="2438400" y="2590800"/>
              <a:chExt cx="1066800" cy="1600200"/>
            </a:xfrm>
            <a:solidFill>
              <a:srgbClr val="002060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2438400" y="2590800"/>
                <a:ext cx="1066800" cy="1600200"/>
              </a:xfrm>
              <a:prstGeom prst="rect">
                <a:avLst/>
              </a:prstGeom>
              <a:grpFill/>
              <a:ln w="47625" cap="sq" cmpd="sng">
                <a:solidFill>
                  <a:schemeClr val="bg1"/>
                </a:solidFill>
                <a:beve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0" y="2810470"/>
                <a:ext cx="304800" cy="92333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>
                    <a:ln>
                      <a:solidFill>
                        <a:srgbClr val="0070C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39964" name="TextBox 34"/>
            <p:cNvSpPr txBox="1">
              <a:spLocks noChangeArrowheads="1"/>
            </p:cNvSpPr>
            <p:nvPr/>
          </p:nvSpPr>
          <p:spPr bwMode="auto">
            <a:xfrm>
              <a:off x="43815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965" name="TextBox 35"/>
            <p:cNvSpPr txBox="1">
              <a:spLocks noChangeArrowheads="1"/>
            </p:cNvSpPr>
            <p:nvPr/>
          </p:nvSpPr>
          <p:spPr bwMode="auto">
            <a:xfrm>
              <a:off x="55245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966" name="TextBox 36"/>
            <p:cNvSpPr txBox="1">
              <a:spLocks noChangeArrowheads="1"/>
            </p:cNvSpPr>
            <p:nvPr/>
          </p:nvSpPr>
          <p:spPr bwMode="auto">
            <a:xfrm>
              <a:off x="65151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967" name="TextBox 37"/>
            <p:cNvSpPr txBox="1">
              <a:spLocks noChangeArrowheads="1"/>
            </p:cNvSpPr>
            <p:nvPr/>
          </p:nvSpPr>
          <p:spPr bwMode="auto">
            <a:xfrm>
              <a:off x="76581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200608" y="1904206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3400" y="1443038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0" name="TextBox 39"/>
            <p:cNvSpPr txBox="1">
              <a:spLocks noChangeArrowheads="1"/>
            </p:cNvSpPr>
            <p:nvPr/>
          </p:nvSpPr>
          <p:spPr bwMode="auto">
            <a:xfrm>
              <a:off x="685800" y="1062038"/>
              <a:ext cx="1752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GLMA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H="1">
              <a:off x="2095121" y="4418012"/>
              <a:ext cx="914400" cy="3174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00000" y="4875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3" name="TextBox 43"/>
            <p:cNvSpPr txBox="1">
              <a:spLocks noChangeArrowheads="1"/>
            </p:cNvSpPr>
            <p:nvPr/>
          </p:nvSpPr>
          <p:spPr bwMode="auto">
            <a:xfrm>
              <a:off x="1676400" y="4953000"/>
              <a:ext cx="1752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Weather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Impact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704693" y="1446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5" name="TextBox 45"/>
            <p:cNvSpPr txBox="1">
              <a:spLocks noChangeArrowheads="1"/>
            </p:cNvSpPr>
            <p:nvPr/>
          </p:nvSpPr>
          <p:spPr bwMode="auto">
            <a:xfrm>
              <a:off x="2705100" y="1062038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Technology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H="1">
              <a:off x="4267208" y="4420394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33200" y="4876800"/>
              <a:ext cx="1906229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8" name="TextBox 47"/>
            <p:cNvSpPr txBox="1">
              <a:spLocks noChangeArrowheads="1"/>
            </p:cNvSpPr>
            <p:nvPr/>
          </p:nvSpPr>
          <p:spPr bwMode="auto">
            <a:xfrm>
              <a:off x="3733800" y="4954588"/>
              <a:ext cx="1752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Financial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Metrics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5409993" y="1902619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0" name="TextBox 49"/>
            <p:cNvSpPr txBox="1">
              <a:spLocks noChangeArrowheads="1"/>
            </p:cNvSpPr>
            <p:nvPr/>
          </p:nvSpPr>
          <p:spPr bwMode="auto">
            <a:xfrm>
              <a:off x="5029200" y="106045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Facilities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953758" y="1443038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6401994" y="4418806"/>
              <a:ext cx="91440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867986" y="4875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7468594" y="1902619"/>
              <a:ext cx="91440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5" name="TextBox 55"/>
            <p:cNvSpPr txBox="1">
              <a:spLocks noChangeArrowheads="1"/>
            </p:cNvSpPr>
            <p:nvPr/>
          </p:nvSpPr>
          <p:spPr bwMode="auto">
            <a:xfrm>
              <a:off x="7088188" y="106045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Customers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086958" y="1446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7" name="TextBox 53"/>
            <p:cNvSpPr txBox="1">
              <a:spLocks noChangeArrowheads="1"/>
            </p:cNvSpPr>
            <p:nvPr/>
          </p:nvSpPr>
          <p:spPr bwMode="auto">
            <a:xfrm>
              <a:off x="5867400" y="495300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Operations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067408" y="1901031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94463" y="3124994"/>
              <a:ext cx="533400" cy="1588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58770" y="5878513"/>
              <a:ext cx="2236367" cy="369887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Uncontrollable    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61807" y="5878513"/>
              <a:ext cx="5321889" cy="369887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Controllable                           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722" y="155471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4308" y="155471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ial" panose="020B0604020202020204" pitchFamily="34" charset="0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1652680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457201"/>
            <a:ext cx="7772400" cy="12953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Dissertation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0470" y="2667000"/>
            <a:ext cx="7924800" cy="342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Empirical study of the effectiveness, reliability, relevancy, and development of a </a:t>
            </a:r>
            <a:r>
              <a:rPr lang="en-US" dirty="0">
                <a:solidFill>
                  <a:srgbClr val="00FF00"/>
                </a:solidFill>
              </a:rPr>
              <a:t>golf management system </a:t>
            </a:r>
            <a:r>
              <a:rPr lang="en-US" dirty="0"/>
              <a:t>and tools designed to </a:t>
            </a:r>
            <a:r>
              <a:rPr lang="en-US" dirty="0">
                <a:solidFill>
                  <a:srgbClr val="00FF00"/>
                </a:solidFill>
              </a:rPr>
              <a:t>educate golf course managers </a:t>
            </a:r>
            <a:r>
              <a:rPr lang="en-US" dirty="0"/>
              <a:t>towards completing strategic, tactical, and operational plans </a:t>
            </a:r>
            <a:r>
              <a:rPr lang="en-US" dirty="0">
                <a:solidFill>
                  <a:srgbClr val="00FF00"/>
                </a:solidFill>
              </a:rPr>
              <a:t>to improve the financial performance of golf facilities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0480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172084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Heuristic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(/hjʉˈrɪstɨk/; Greek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: "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Εὑρίσκω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"find"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 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"discover"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Refers to experience-based techniques for problem solving, learning, and discovery that find a solution which is not guaranteed to be optimal, but good enough for a given set of goals.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Where the exhaustive search is impractical, heuristic methods are used to speed up the process of finding a satisfactory solution via mental shortcuts to ease the cognitive load of making a decision.</a:t>
            </a:r>
          </a:p>
        </p:txBody>
      </p:sp>
    </p:spTree>
    <p:extLst>
      <p:ext uri="{BB962C8B-B14F-4D97-AF65-F5344CB8AC3E}">
        <p14:creationId xmlns:p14="http://schemas.microsoft.com/office/powerpoint/2010/main" val="231505078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 descr="Image result for rules of thumb picture"/>
          <p:cNvSpPr>
            <a:spLocks noChangeAspect="1" noChangeArrowheads="1"/>
          </p:cNvSpPr>
          <p:nvPr/>
        </p:nvSpPr>
        <p:spPr bwMode="auto">
          <a:xfrm>
            <a:off x="4953000" y="2819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195" name="AutoShape 6" descr="Image result for rules of thumb pictur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6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1985963"/>
            <a:ext cx="2762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6683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06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Revenue at a Golf Course</a:t>
            </a:r>
          </a:p>
        </p:txBody>
      </p:sp>
      <p:grpSp>
        <p:nvGrpSpPr>
          <p:cNvPr id="138243" name="Group 4"/>
          <p:cNvGrpSpPr>
            <a:grpSpLocks/>
          </p:cNvGrpSpPr>
          <p:nvPr/>
        </p:nvGrpSpPr>
        <p:grpSpPr bwMode="auto">
          <a:xfrm>
            <a:off x="2006600" y="1928813"/>
            <a:ext cx="1588" cy="0"/>
            <a:chOff x="0" y="0"/>
            <a:chExt cx="900" cy="540"/>
          </a:xfrm>
        </p:grpSpPr>
        <p:sp>
          <p:nvSpPr>
            <p:cNvPr id="138245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244" name="TextBox 3"/>
          <p:cNvSpPr txBox="1">
            <a:spLocks noChangeArrowheads="1"/>
          </p:cNvSpPr>
          <p:nvPr/>
        </p:nvSpPr>
        <p:spPr bwMode="auto">
          <a:xfrm>
            <a:off x="-15875" y="2057400"/>
            <a:ext cx="9083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Step 1:  Highest Post Green Fee Rate X Number of Rounds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Step 2: Multiply Step 1 Result by 60%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Example:  $45 * 30,000 rounds = $1,350,000 * 60% = $810,000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Represents revenue for green fees, season passes, carts</a:t>
            </a:r>
          </a:p>
        </p:txBody>
      </p:sp>
    </p:spTree>
    <p:extLst>
      <p:ext uri="{BB962C8B-B14F-4D97-AF65-F5344CB8AC3E}">
        <p14:creationId xmlns:p14="http://schemas.microsoft.com/office/powerpoint/2010/main" val="309034418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768" y="304800"/>
            <a:ext cx="81664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Maintenance Budget Determines Green Fee</a:t>
            </a:r>
          </a:p>
        </p:txBody>
      </p:sp>
      <p:grpSp>
        <p:nvGrpSpPr>
          <p:cNvPr id="156675" name="Group 4"/>
          <p:cNvGrpSpPr>
            <a:grpSpLocks/>
          </p:cNvGrpSpPr>
          <p:nvPr/>
        </p:nvGrpSpPr>
        <p:grpSpPr bwMode="auto">
          <a:xfrm>
            <a:off x="2006600" y="1928813"/>
            <a:ext cx="1588" cy="0"/>
            <a:chOff x="0" y="0"/>
            <a:chExt cx="900" cy="540"/>
          </a:xfrm>
        </p:grpSpPr>
        <p:sp>
          <p:nvSpPr>
            <p:cNvPr id="156677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6676" name="TextBox 3"/>
          <p:cNvSpPr txBox="1">
            <a:spLocks noChangeArrowheads="1"/>
          </p:cNvSpPr>
          <p:nvPr/>
        </p:nvSpPr>
        <p:spPr bwMode="auto">
          <a:xfrm>
            <a:off x="341313" y="2151063"/>
            <a:ext cx="69630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Step 1:  Maintenance Budget * .0001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Example:  Average Municipal Budget $450,000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$450,000 * .0001 = $45 (Average Municipal Green Fee)</a:t>
            </a:r>
          </a:p>
        </p:txBody>
      </p:sp>
    </p:spTree>
    <p:extLst>
      <p:ext uri="{BB962C8B-B14F-4D97-AF65-F5344CB8AC3E}">
        <p14:creationId xmlns:p14="http://schemas.microsoft.com/office/powerpoint/2010/main" val="74513011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1ECE67-8334-4488-85C9-AD22B7479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39120"/>
              </p:ext>
            </p:extLst>
          </p:nvPr>
        </p:nvGraphicFramePr>
        <p:xfrm>
          <a:off x="0" y="1790382"/>
          <a:ext cx="9144000" cy="40648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915630">
                  <a:extLst>
                    <a:ext uri="{9D8B030D-6E8A-4147-A177-3AD203B41FA5}">
                      <a16:colId xmlns:a16="http://schemas.microsoft.com/office/drawing/2014/main" val="574105081"/>
                    </a:ext>
                  </a:extLst>
                </a:gridCol>
                <a:gridCol w="2228370">
                  <a:extLst>
                    <a:ext uri="{9D8B030D-6E8A-4147-A177-3AD203B41FA5}">
                      <a16:colId xmlns:a16="http://schemas.microsoft.com/office/drawing/2014/main" val="1302799156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Question</a:t>
                      </a:r>
                      <a:endParaRPr lang="en-US" sz="1600" dirty="0">
                        <a:solidFill>
                          <a:srgbClr val="595959"/>
                        </a:solidFill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Your Answer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58250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 What is your PREDICTIVE INDEX Score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265774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 What is your MOSAIC Profile Rating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98886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  What is the number of Golfers Per 18 Holes Within 10 Mile?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47279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  What are current water and the associated electrical pumping costs?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2635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  What is the fringe benefits percentage in relationship to base pay?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72498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  How many hours are expended weekly in pro shop labor hours during prime season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4323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  Weekly Maintenance Labor Hours during Prime Season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381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  Green Fee as a Percent of Annual Maintenance Budget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889216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  Unlimited Season Pass Rate:  Green Fees Only</a:t>
                      </a:r>
                      <a:endParaRPr lang="en-US" sz="160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6071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 Number of Email Addresses in Customer Database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31186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 Light" panose="020F03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11.  Outstanding Debt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39559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  Capital </a:t>
                      </a:r>
                      <a:r>
                        <a:rPr lang="en-US" sz="1600" dirty="0" err="1">
                          <a:effectLst/>
                        </a:rPr>
                        <a:t>Reserverst</a:t>
                      </a: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 Light" panose="020F03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70272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9BBC3C-D82D-41A7-B1FC-7860FB59FFD2}"/>
              </a:ext>
            </a:extLst>
          </p:cNvPr>
          <p:cNvSpPr txBox="1"/>
          <p:nvPr/>
        </p:nvSpPr>
        <p:spPr>
          <a:xfrm>
            <a:off x="1689638" y="228600"/>
            <a:ext cx="5764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The Financial Success of a Golf Course </a:t>
            </a:r>
          </a:p>
          <a:p>
            <a:pPr algn="ctr"/>
            <a:r>
              <a:rPr lang="en-US" sz="2400" dirty="0"/>
              <a:t>Is Predicated on these Numbers</a:t>
            </a:r>
          </a:p>
        </p:txBody>
      </p:sp>
    </p:spTree>
    <p:extLst>
      <p:ext uri="{BB962C8B-B14F-4D97-AF65-F5344CB8AC3E}">
        <p14:creationId xmlns:p14="http://schemas.microsoft.com/office/powerpoint/2010/main" val="1418560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341313" y="835025"/>
            <a:ext cx="8461375" cy="5187950"/>
            <a:chOff x="533400" y="1060450"/>
            <a:chExt cx="8459788" cy="518795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761957" y="3106738"/>
              <a:ext cx="8001086" cy="3810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495550" y="3124994"/>
              <a:ext cx="533400" cy="1587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762701" y="3163094"/>
              <a:ext cx="533400" cy="1587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028700" y="2363787"/>
              <a:ext cx="1066800" cy="1600200"/>
            </a:xfrm>
            <a:prstGeom prst="rect">
              <a:avLst/>
            </a:prstGeom>
            <a:solidFill>
              <a:srgbClr val="FF0066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95500" y="2363787"/>
              <a:ext cx="1066800" cy="1600200"/>
            </a:xfrm>
            <a:prstGeom prst="rect">
              <a:avLst/>
            </a:prstGeom>
            <a:solidFill>
              <a:srgbClr val="FF0066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91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295900" y="2363787"/>
              <a:ext cx="1066800" cy="1600200"/>
            </a:xfrm>
            <a:prstGeom prst="rect">
              <a:avLst/>
            </a:prstGeom>
            <a:solidFill>
              <a:srgbClr val="18FC18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627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29500" y="2363787"/>
              <a:ext cx="1066800" cy="1600200"/>
            </a:xfrm>
            <a:prstGeom prst="rect">
              <a:avLst/>
            </a:prstGeom>
            <a:solidFill>
              <a:srgbClr val="002060"/>
            </a:solidFill>
            <a:ln w="47625" cap="sq" cmpd="sng">
              <a:solidFill>
                <a:schemeClr val="bg1"/>
              </a:solidFill>
              <a:beve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961" name="TextBox 31"/>
            <p:cNvSpPr txBox="1">
              <a:spLocks noChangeArrowheads="1"/>
            </p:cNvSpPr>
            <p:nvPr/>
          </p:nvSpPr>
          <p:spPr bwMode="auto">
            <a:xfrm>
              <a:off x="12573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962" name="TextBox 32"/>
            <p:cNvSpPr txBox="1">
              <a:spLocks noChangeArrowheads="1"/>
            </p:cNvSpPr>
            <p:nvPr/>
          </p:nvSpPr>
          <p:spPr bwMode="auto">
            <a:xfrm>
              <a:off x="22860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9242" name="Group 60"/>
            <p:cNvGrpSpPr>
              <a:grpSpLocks/>
            </p:cNvGrpSpPr>
            <p:nvPr/>
          </p:nvGrpSpPr>
          <p:grpSpPr bwMode="auto">
            <a:xfrm>
              <a:off x="3162300" y="2363788"/>
              <a:ext cx="1066800" cy="1600200"/>
              <a:chOff x="2438400" y="2590800"/>
              <a:chExt cx="1066800" cy="1600200"/>
            </a:xfrm>
            <a:solidFill>
              <a:srgbClr val="002060"/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2438400" y="2590800"/>
                <a:ext cx="1066800" cy="1600200"/>
              </a:xfrm>
              <a:prstGeom prst="rect">
                <a:avLst/>
              </a:prstGeom>
              <a:grpFill/>
              <a:ln w="47625" cap="sq" cmpd="sng">
                <a:solidFill>
                  <a:schemeClr val="bg1"/>
                </a:solidFill>
                <a:beve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0" y="2810470"/>
                <a:ext cx="304800" cy="923330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0" i="0" u="none" strike="noStrike" kern="1200" cap="none" spc="0" normalizeH="0" baseline="0" noProof="0" dirty="0">
                    <a:ln>
                      <a:solidFill>
                        <a:srgbClr val="0070C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39964" name="TextBox 34"/>
            <p:cNvSpPr txBox="1">
              <a:spLocks noChangeArrowheads="1"/>
            </p:cNvSpPr>
            <p:nvPr/>
          </p:nvSpPr>
          <p:spPr bwMode="auto">
            <a:xfrm>
              <a:off x="43815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9965" name="TextBox 35"/>
            <p:cNvSpPr txBox="1">
              <a:spLocks noChangeArrowheads="1"/>
            </p:cNvSpPr>
            <p:nvPr/>
          </p:nvSpPr>
          <p:spPr bwMode="auto">
            <a:xfrm>
              <a:off x="55245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966" name="TextBox 36"/>
            <p:cNvSpPr txBox="1">
              <a:spLocks noChangeArrowheads="1"/>
            </p:cNvSpPr>
            <p:nvPr/>
          </p:nvSpPr>
          <p:spPr bwMode="auto">
            <a:xfrm>
              <a:off x="65151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9967" name="TextBox 37"/>
            <p:cNvSpPr txBox="1">
              <a:spLocks noChangeArrowheads="1"/>
            </p:cNvSpPr>
            <p:nvPr/>
          </p:nvSpPr>
          <p:spPr bwMode="auto">
            <a:xfrm>
              <a:off x="7658100" y="2582863"/>
              <a:ext cx="3048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200608" y="1904206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3400" y="1443038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0" name="TextBox 39"/>
            <p:cNvSpPr txBox="1">
              <a:spLocks noChangeArrowheads="1"/>
            </p:cNvSpPr>
            <p:nvPr/>
          </p:nvSpPr>
          <p:spPr bwMode="auto">
            <a:xfrm>
              <a:off x="685800" y="1062038"/>
              <a:ext cx="17526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GLMA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H="1">
              <a:off x="2095121" y="4418012"/>
              <a:ext cx="914400" cy="3174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00000" y="4875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3" name="TextBox 43"/>
            <p:cNvSpPr txBox="1">
              <a:spLocks noChangeArrowheads="1"/>
            </p:cNvSpPr>
            <p:nvPr/>
          </p:nvSpPr>
          <p:spPr bwMode="auto">
            <a:xfrm>
              <a:off x="1676400" y="4953000"/>
              <a:ext cx="1752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Weather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Impact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704693" y="1446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5" name="TextBox 45"/>
            <p:cNvSpPr txBox="1">
              <a:spLocks noChangeArrowheads="1"/>
            </p:cNvSpPr>
            <p:nvPr/>
          </p:nvSpPr>
          <p:spPr bwMode="auto">
            <a:xfrm>
              <a:off x="2705100" y="1062038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Technology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H="1">
              <a:off x="4267208" y="4420394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733200" y="4876800"/>
              <a:ext cx="1906229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78" name="TextBox 47"/>
            <p:cNvSpPr txBox="1">
              <a:spLocks noChangeArrowheads="1"/>
            </p:cNvSpPr>
            <p:nvPr/>
          </p:nvSpPr>
          <p:spPr bwMode="auto">
            <a:xfrm>
              <a:off x="3733800" y="4954588"/>
              <a:ext cx="1752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Financial</a:t>
              </a:r>
            </a:p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Metrics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5409993" y="1902619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0" name="TextBox 49"/>
            <p:cNvSpPr txBox="1">
              <a:spLocks noChangeArrowheads="1"/>
            </p:cNvSpPr>
            <p:nvPr/>
          </p:nvSpPr>
          <p:spPr bwMode="auto">
            <a:xfrm>
              <a:off x="5029200" y="106045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Facilities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953758" y="1443038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6401994" y="4418806"/>
              <a:ext cx="91440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867986" y="4875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7468594" y="1902619"/>
              <a:ext cx="914400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5" name="TextBox 55"/>
            <p:cNvSpPr txBox="1">
              <a:spLocks noChangeArrowheads="1"/>
            </p:cNvSpPr>
            <p:nvPr/>
          </p:nvSpPr>
          <p:spPr bwMode="auto">
            <a:xfrm>
              <a:off x="7088188" y="106045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Customers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086958" y="1446213"/>
              <a:ext cx="1904643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7" name="TextBox 53"/>
            <p:cNvSpPr txBox="1">
              <a:spLocks noChangeArrowheads="1"/>
            </p:cNvSpPr>
            <p:nvPr/>
          </p:nvSpPr>
          <p:spPr bwMode="auto">
            <a:xfrm>
              <a:off x="5867400" y="4953000"/>
              <a:ext cx="1905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1313" indent="-341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341313" marR="0" lvl="0" indent="-34131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Operations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1067408" y="1901031"/>
              <a:ext cx="914400" cy="1587"/>
            </a:xfrm>
            <a:prstGeom prst="straightConnector1">
              <a:avLst/>
            </a:prstGeom>
            <a:ln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94463" y="3124994"/>
              <a:ext cx="533400" cy="1588"/>
            </a:xfrm>
            <a:prstGeom prst="line">
              <a:avLst/>
            </a:prstGeom>
            <a:ln w="15875">
              <a:solidFill>
                <a:srgbClr val="18FC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58770" y="5878513"/>
              <a:ext cx="2236367" cy="369887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Uncontrollable    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61807" y="5878513"/>
              <a:ext cx="5321889" cy="369887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Controllable                           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722" y="155471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4308" y="155471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mpus Sans ITC" panose="04020404030D07020202" pitchFamily="82" charset="0"/>
                <a:ea typeface="+mn-ea"/>
                <a:cs typeface="Arial" panose="020B0604020202020204" pitchFamily="34" charset="0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49226185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612845"/>
            <a:ext cx="9067800" cy="563231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golf course is a living organism that requires constant capital reinvestment to maintain the customer value proposition to avoid the death spiral of a declining experience. </a:t>
            </a:r>
            <a:endParaRPr kumimoji="0" lang="en-US" sz="16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585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d you know?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891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5197A-2CD9-431B-9274-CF21E8C47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" y="228600"/>
            <a:ext cx="913913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5777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6D6D1-30E4-4C8C-B10A-A85200D7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02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B72CE-6761-4133-A07C-BFE0D11AE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04800"/>
            <a:ext cx="8991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45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6F5AD-A125-4575-BBA7-C05B887F1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304800"/>
            <a:ext cx="87630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51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9230B-3B8D-43EF-BABD-C7CA7AFE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106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4E10EE-E1C8-4A4A-A2EE-B58AD05A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4" y="304800"/>
            <a:ext cx="911319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843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A05216-CCF4-4304-9D41-FE6BAB5417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067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0922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C4C50-7A0E-40B5-BFFA-BD2BE9DFD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067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3121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2CA75-76C8-4148-8584-5E9D3ED0BD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4517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8579E-47B8-4696-8536-3CF3BA13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70" y="304800"/>
            <a:ext cx="913103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1348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E42D5A37-52B8-4573-8AAC-1294CFF9A868}"/>
              </a:ext>
            </a:extLst>
          </p:cNvPr>
          <p:cNvSpPr/>
          <p:nvPr/>
        </p:nvSpPr>
        <p:spPr>
          <a:xfrm>
            <a:off x="422275" y="835025"/>
            <a:ext cx="8520113" cy="4800600"/>
          </a:xfrm>
          <a:custGeom>
            <a:avLst/>
            <a:gdLst>
              <a:gd name="connsiteX0" fmla="*/ 0 w 8519746"/>
              <a:gd name="connsiteY0" fmla="*/ 2567631 h 4801069"/>
              <a:gd name="connsiteX1" fmla="*/ 1828800 w 8519746"/>
              <a:gd name="connsiteY1" fmla="*/ 4721746 h 4801069"/>
              <a:gd name="connsiteX2" fmla="*/ 5899638 w 8519746"/>
              <a:gd name="connsiteY2" fmla="*/ 79408 h 4801069"/>
              <a:gd name="connsiteX3" fmla="*/ 8519746 w 8519746"/>
              <a:gd name="connsiteY3" fmla="*/ 1670816 h 4801069"/>
              <a:gd name="connsiteX4" fmla="*/ 8519746 w 8519746"/>
              <a:gd name="connsiteY4" fmla="*/ 1670816 h 480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746" h="4801069">
                <a:moveTo>
                  <a:pt x="0" y="2567631"/>
                </a:moveTo>
                <a:cubicBezTo>
                  <a:pt x="422763" y="3852040"/>
                  <a:pt x="845527" y="5136450"/>
                  <a:pt x="1828800" y="4721746"/>
                </a:cubicBezTo>
                <a:cubicBezTo>
                  <a:pt x="2812073" y="4307042"/>
                  <a:pt x="4784480" y="587896"/>
                  <a:pt x="5899638" y="79408"/>
                </a:cubicBezTo>
                <a:cubicBezTo>
                  <a:pt x="7014796" y="-429080"/>
                  <a:pt x="8519746" y="1670816"/>
                  <a:pt x="8519746" y="1670816"/>
                </a:cubicBezTo>
                <a:lnTo>
                  <a:pt x="8519746" y="1670816"/>
                </a:lnTo>
              </a:path>
            </a:pathLst>
          </a:custGeom>
          <a:ln w="41275">
            <a:solidFill>
              <a:srgbClr val="00FF00"/>
            </a:solidFill>
            <a:headEnd type="oval"/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49F122-5C58-44EF-B42B-53CD328EC542}"/>
              </a:ext>
            </a:extLst>
          </p:cNvPr>
          <p:cNvCxnSpPr/>
          <p:nvPr/>
        </p:nvCxnSpPr>
        <p:spPr>
          <a:xfrm>
            <a:off x="395655" y="3432175"/>
            <a:ext cx="8519745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B619577D-FDBE-4F5B-A0F8-8954F7BC3661}"/>
              </a:ext>
            </a:extLst>
          </p:cNvPr>
          <p:cNvSpPr/>
          <p:nvPr/>
        </p:nvSpPr>
        <p:spPr>
          <a:xfrm>
            <a:off x="1762125" y="5505450"/>
            <a:ext cx="228600" cy="260350"/>
          </a:xfrm>
          <a:prstGeom prst="star5">
            <a:avLst/>
          </a:prstGeom>
          <a:solidFill>
            <a:schemeClr val="bg1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6642F1B2-EC22-4E01-A2F8-E2FF130C0B08}"/>
              </a:ext>
            </a:extLst>
          </p:cNvPr>
          <p:cNvSpPr/>
          <p:nvPr/>
        </p:nvSpPr>
        <p:spPr>
          <a:xfrm>
            <a:off x="3276600" y="4267200"/>
            <a:ext cx="228600" cy="260350"/>
          </a:xfrm>
          <a:prstGeom prst="star5">
            <a:avLst/>
          </a:prstGeom>
          <a:solidFill>
            <a:schemeClr val="bg1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42F1017A-4A13-431C-BB09-D53E7C3E0C20}"/>
              </a:ext>
            </a:extLst>
          </p:cNvPr>
          <p:cNvSpPr/>
          <p:nvPr/>
        </p:nvSpPr>
        <p:spPr>
          <a:xfrm>
            <a:off x="4953000" y="1998663"/>
            <a:ext cx="228600" cy="261937"/>
          </a:xfrm>
          <a:prstGeom prst="star5">
            <a:avLst/>
          </a:prstGeom>
          <a:solidFill>
            <a:schemeClr val="bg1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36429849-2738-49EC-975F-6029B0CFEA43}"/>
              </a:ext>
            </a:extLst>
          </p:cNvPr>
          <p:cNvSpPr/>
          <p:nvPr/>
        </p:nvSpPr>
        <p:spPr>
          <a:xfrm>
            <a:off x="6542088" y="685800"/>
            <a:ext cx="228600" cy="260350"/>
          </a:xfrm>
          <a:prstGeom prst="star5">
            <a:avLst/>
          </a:prstGeom>
          <a:solidFill>
            <a:schemeClr val="bg1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AEDEA6EB-C7F8-4734-9978-29343B75293B}"/>
              </a:ext>
            </a:extLst>
          </p:cNvPr>
          <p:cNvSpPr/>
          <p:nvPr/>
        </p:nvSpPr>
        <p:spPr>
          <a:xfrm>
            <a:off x="8153400" y="1611313"/>
            <a:ext cx="228600" cy="260350"/>
          </a:xfrm>
          <a:prstGeom prst="star5">
            <a:avLst/>
          </a:prstGeom>
          <a:solidFill>
            <a:schemeClr val="bg1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633" name="TextBox 21">
            <a:extLst>
              <a:ext uri="{FF2B5EF4-FFF2-40B4-BE49-F238E27FC236}">
                <a16:creationId xmlns:a16="http://schemas.microsoft.com/office/drawing/2014/main" id="{9ED5850D-1A13-46A4-8A89-713F1AA1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194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FFFF"/>
                </a:solidFill>
                <a:latin typeface="Franklin Gothic Book" panose="020B0503020102020204" pitchFamily="34" charset="0"/>
              </a:rPr>
              <a:t>Who?</a:t>
            </a:r>
          </a:p>
        </p:txBody>
      </p:sp>
      <p:sp>
        <p:nvSpPr>
          <p:cNvPr id="26634" name="TextBox 32">
            <a:extLst>
              <a:ext uri="{FF2B5EF4-FFF2-40B4-BE49-F238E27FC236}">
                <a16:creationId xmlns:a16="http://schemas.microsoft.com/office/drawing/2014/main" id="{1BF27796-6C25-482B-B67B-B8D743D4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906713"/>
            <a:ext cx="396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A Decision?</a:t>
            </a:r>
          </a:p>
        </p:txBody>
      </p:sp>
      <p:sp>
        <p:nvSpPr>
          <p:cNvPr id="26635" name="TextBox 33">
            <a:extLst>
              <a:ext uri="{FF2B5EF4-FFF2-40B4-BE49-F238E27FC236}">
                <a16:creationId xmlns:a16="http://schemas.microsoft.com/office/drawing/2014/main" id="{EBEA2C27-F5DB-49AE-BF4D-833CBBF45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482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36" name="TextBox 38">
            <a:extLst>
              <a:ext uri="{FF2B5EF4-FFF2-40B4-BE49-F238E27FC236}">
                <a16:creationId xmlns:a16="http://schemas.microsoft.com/office/drawing/2014/main" id="{402FF3CF-7CD7-4B1A-83AC-F3A7DF843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16468"/>
            <a:ext cx="3533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Asset Reserve Studies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856BD-29CA-4D44-8241-AC4FC784A48D}"/>
              </a:ext>
            </a:extLst>
          </p:cNvPr>
          <p:cNvSpPr txBox="1"/>
          <p:nvPr/>
        </p:nvSpPr>
        <p:spPr>
          <a:xfrm>
            <a:off x="0" y="330200"/>
            <a:ext cx="4419600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18FC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Today’s Game Plan</a:t>
            </a:r>
          </a:p>
        </p:txBody>
      </p:sp>
      <p:sp>
        <p:nvSpPr>
          <p:cNvPr id="26638" name="TextBox 27">
            <a:extLst>
              <a:ext uri="{FF2B5EF4-FFF2-40B4-BE49-F238E27FC236}">
                <a16:creationId xmlns:a16="http://schemas.microsoft.com/office/drawing/2014/main" id="{BA41541B-1D25-4F1C-93EF-0A2565522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16113"/>
            <a:ext cx="2581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Heuristics</a:t>
            </a:r>
          </a:p>
        </p:txBody>
      </p:sp>
      <p:sp>
        <p:nvSpPr>
          <p:cNvPr id="26639" name="TextBox 38">
            <a:extLst>
              <a:ext uri="{FF2B5EF4-FFF2-40B4-BE49-F238E27FC236}">
                <a16:creationId xmlns:a16="http://schemas.microsoft.com/office/drawing/2014/main" id="{63657BB8-391C-4E7E-8A26-17A512F7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29300"/>
            <a:ext cx="2103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Three Facts</a:t>
            </a:r>
          </a:p>
        </p:txBody>
      </p:sp>
      <p:sp>
        <p:nvSpPr>
          <p:cNvPr id="26640" name="TextBox 1">
            <a:extLst>
              <a:ext uri="{FF2B5EF4-FFF2-40B4-BE49-F238E27FC236}">
                <a16:creationId xmlns:a16="http://schemas.microsoft.com/office/drawing/2014/main" id="{C6AC78D8-D490-4774-9673-78EB77F2769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48400" y="1575872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Golf Industry from 30,000 feet</a:t>
            </a:r>
          </a:p>
        </p:txBody>
      </p:sp>
      <p:sp>
        <p:nvSpPr>
          <p:cNvPr id="26641" name="TextBox 17">
            <a:extLst>
              <a:ext uri="{FF2B5EF4-FFF2-40B4-BE49-F238E27FC236}">
                <a16:creationId xmlns:a16="http://schemas.microsoft.com/office/drawing/2014/main" id="{7F415961-6A3F-4D99-BD1D-06CFF75E35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72327" y="4238664"/>
            <a:ext cx="2124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FF"/>
                </a:solidFill>
                <a:latin typeface="Franklin Gothic Book" panose="020B0503020102020204" pitchFamily="34" charset="0"/>
              </a:rPr>
              <a:t>Seven Steps</a:t>
            </a:r>
          </a:p>
        </p:txBody>
      </p:sp>
    </p:spTree>
    <p:extLst>
      <p:ext uri="{BB962C8B-B14F-4D97-AF65-F5344CB8AC3E}">
        <p14:creationId xmlns:p14="http://schemas.microsoft.com/office/powerpoint/2010/main" val="189348822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4488F0-927C-4071-91CB-0FF3839C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8" y="304800"/>
            <a:ext cx="913265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3732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D0403-7BAB-4968-9E3B-68463FC4C6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3195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13349"/>
              </p:ext>
            </p:extLst>
          </p:nvPr>
        </p:nvGraphicFramePr>
        <p:xfrm>
          <a:off x="0" y="304800"/>
          <a:ext cx="9144001" cy="6172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1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05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Non-Private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Private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Non-Private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Private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651,392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458,071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848,951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697,000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487,000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940,000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Water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16,499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12,484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20,390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22,800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17,400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28,600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Fuel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289,174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22,260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33,876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29,200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36,200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Mowing/Cutivating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37,644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25,335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50,649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31,300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25,700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37,700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Handheld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3,066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1,702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4,419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1,720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Course Accessories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4,561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3,804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4,410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3,030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5,970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Electricity and Natural Gas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19,048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17,990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20,088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21,300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18,200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24,800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Shop Tools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2,568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1,878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Irrigation Parks, Heads, and Maintenance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7,918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5,948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9,876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84,100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6,880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10,170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Fungicides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33,461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22,163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44,478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34,100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49,000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Herbicides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—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pre-emergent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6,369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5,109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7,603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6,370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4,880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8,010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Herbicides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—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post-emergent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3,869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3,613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4,144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4,260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Insecticides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5,141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3,694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6,570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6,190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3,580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9,160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Granular fertilizers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17,723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15,203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20,244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20,300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16,800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24,300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Liquid fertilizers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10,231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7,315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13,088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12,100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Wetting agents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4,399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3,129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5,669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6,150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9,120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Plant Growth Regulators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5,151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4,309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5,982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4,570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3,230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6,050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4,620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4,127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5,136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7,390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7,030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7,780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Aquatic Weed 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1,890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1,635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2,145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2,570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3,710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055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473,332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161,698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262,935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302,380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171,910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287,990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670645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7700366"/>
              </p:ext>
            </p:extLst>
          </p:nvPr>
        </p:nvGraphicFramePr>
        <p:xfrm>
          <a:off x="76200" y="3810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352800" y="3352800"/>
            <a:ext cx="533400" cy="457200"/>
          </a:xfrm>
          <a:prstGeom prst="line">
            <a:avLst/>
          </a:prstGeom>
          <a:ln w="158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401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EAAD51-FE89-4C5F-B108-FFD96EB985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891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3847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21032D-1C67-491C-84F8-8A8DA556E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" y="304800"/>
            <a:ext cx="911157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4039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0ADA0-5C78-48C8-9978-E2820CE60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0" y="228600"/>
            <a:ext cx="913403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CA34E-0378-4EFE-B29F-292AE51B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72" y="228600"/>
            <a:ext cx="90404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3FE93-E25A-4927-9000-D4BA38E9C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8" y="228600"/>
            <a:ext cx="91403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A81B5-8E44-4B30-BDE6-7C9B06D19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B79CE-4919-4FAD-B51D-1E221CF1D6F3}"/>
              </a:ext>
            </a:extLst>
          </p:cNvPr>
          <p:cNvSpPr txBox="1"/>
          <p:nvPr/>
        </p:nvSpPr>
        <p:spPr>
          <a:xfrm>
            <a:off x="0" y="152400"/>
            <a:ext cx="83978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6BCD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J. J. Keegan:  My Passion</a:t>
            </a: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6BCD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6BCD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CREATE VALUE FOR GOLFERS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26BCD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ON A FOUNDATION THAT ENHANCEs THE FINANCIAL PERFORMANCE OF A GOLF COURSE.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A97A57-2A0B-4290-8D04-CFCA8FF81640}"/>
              </a:ext>
            </a:extLst>
          </p:cNvPr>
          <p:cNvSpPr txBox="1">
            <a:spLocks noChangeArrowheads="1"/>
          </p:cNvSpPr>
          <p:nvPr/>
        </p:nvSpPr>
        <p:spPr>
          <a:xfrm>
            <a:off x="76199" y="1143000"/>
            <a:ext cx="9053513" cy="46597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Golf Strategist –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13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years including 7 months as GM operating golf course for client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9144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2016/17/18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Client Engagements: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Municipalities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- Cities of Albuquerque, Arlington, Baltimore, Brookings, Enid, Gardner, Kent, Killeen, Lancaster, 	Lexington, Mecklenburg, County, Minneapolis Park Board, Round Rock, New Braunfels, Palo Alto, South Bend, 	Spokane, Superior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	Daily Fee –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Arroyo Trabuco, Cutter Creek, Cypresswood, Plum Creek, Oconee Country Club, River Run, Silver Creek, 	San Vicente, Sterling Hills, Sun City - Summerlin, Timberline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	Private Clubs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– Canyon Lake,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Craigowan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Eagle’s Bluff, Green Meadow, Ravenna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	Resorts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– Kokanee Springs, Prairie Club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Webinar Series:  20 golf course management teams operating 60 golf courses through a strategic planning process including:  Baltimore, Bloomington, Brooklyn Park,  Charlotte, Cedar Rapids, Columbus, Crystal Mountain Resort, Fort Worth, Oak Creek/Pelican Hills, Pine Meadow, San Antonio, Salt Lake City, Virginia Beach, participated.    </a:t>
            </a: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CEO - Fairway Systems:  Golf Management Software – 1989 to 2005 (450 golf courses, 7 countries)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Memberships:  GCSAA.  Formerly member of NGF, NGCOA and CMAA.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Speaker:  NGCOA, NGCOA – Canada, Michigan Golf Course Owners, New England Golf Course Owners, Golf Course Superintendents Association, NRPA, Golf Course Builders, PGA Sections including Wisconsin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Professor:  Clemson University, Keiser University – College of Golf, College, Holland College, Golf Academy, Professional Golfers Career College, University of Incarnate Word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Golf Magazine Panelist: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Visited 4,000+ golf courses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 49 of the 203 countries,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played 1,750+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of the world’s 34,011 courses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7D165"/>
              </a:buClr>
              <a:buSzTx/>
              <a:buFont typeface="Wingdings" pitchFamily="2" charset="2"/>
              <a:buChar char="t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Education &amp; Licensing:  BBA – TCU, MBA – University of Michigan, CPA – Inactive, Caddie Scholar</a:t>
            </a:r>
          </a:p>
        </p:txBody>
      </p:sp>
      <p:sp>
        <p:nvSpPr>
          <p:cNvPr id="28676" name="Picture 2">
            <a:extLst>
              <a:ext uri="{FF2B5EF4-FFF2-40B4-BE49-F238E27FC236}">
                <a16:creationId xmlns:a16="http://schemas.microsoft.com/office/drawing/2014/main" id="{88172F62-7658-414C-93F1-93F8B1D3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28600"/>
            <a:ext cx="9144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677" name="Picture 1">
            <a:extLst>
              <a:ext uri="{FF2B5EF4-FFF2-40B4-BE49-F238E27FC236}">
                <a16:creationId xmlns:a16="http://schemas.microsoft.com/office/drawing/2014/main" id="{6F027C05-3F83-4C72-88B8-288321830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400" y="-3175"/>
            <a:ext cx="73183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88004"/>
      </p:ext>
    </p:extLst>
  </p:cSld>
  <p:clrMapOvr>
    <a:masterClrMapping/>
  </p:clrMapOvr>
  <p:transition advTm="1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6728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From 30,000 Feet</a:t>
            </a:r>
          </a:p>
        </p:txBody>
      </p:sp>
    </p:spTree>
    <p:extLst>
      <p:ext uri="{BB962C8B-B14F-4D97-AF65-F5344CB8AC3E}">
        <p14:creationId xmlns:p14="http://schemas.microsoft.com/office/powerpoint/2010/main" val="359916993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25539-7871-49C9-90B7-A9FC06F20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9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19692-DD01-4C5B-B48D-6FC6F9275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3589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9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1"/>
          <p:cNvSpPr>
            <a:spLocks noChangeArrowheads="1"/>
          </p:cNvSpPr>
          <p:nvPr/>
        </p:nvSpPr>
        <p:spPr bwMode="auto">
          <a:xfrm>
            <a:off x="2286000" y="-11874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0" y="752476"/>
          <a:ext cx="9144000" cy="564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204" y="304800"/>
            <a:ext cx="73155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The Timeline of Decay &amp;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223983365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190500" y="4572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 Create Walls to Protect our Vulnerability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124200" y="1295400"/>
            <a:ext cx="5486400" cy="10064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Nationally - Supply Exceeds Demand.  Competitive Forces control the prices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428875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Weather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4200" y="2276475"/>
            <a:ext cx="5486400" cy="10064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Rain, Snow, Sleet, Wind:  Unpredictable Variability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411538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Technology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24200" y="3259138"/>
            <a:ext cx="5486400" cy="10064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Internet &amp; Social Media of endless improvements and update mandates have changed in a marketplace of endless choices in an experience based economy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392613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Crunched Culture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124200" y="4240213"/>
            <a:ext cx="5486400" cy="10064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Lifestyle integration of home, work, commuting and a child centered focus on the wants, needs and desires have transferred to millennials seeking high intensity activities of short duration.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5402263"/>
            <a:ext cx="26670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Expenses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124200" y="5249863"/>
            <a:ext cx="5486400" cy="10064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Water, Electricity, Fertilizer, Labor,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246440"/>
      </p:ext>
    </p:extLst>
  </p:cSld>
  <p:clrMapOvr>
    <a:masterClrMapping/>
  </p:clrMapOvr>
  <p:transition advClick="0" advTm="15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D278A-6996-4934-8FDB-DA8DC9571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6" y="228600"/>
            <a:ext cx="911134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51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08F2F-2E73-49BC-A5AE-A8573B9F0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3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85593-F79F-4871-9AD0-E0BBF1830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1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B8325-1221-42C9-8BE4-B24E5C1E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04800"/>
            <a:ext cx="915419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7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B8E21-EDD8-451A-B44C-ECD5FF1F5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7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506" y="1323048"/>
            <a:ext cx="1463040" cy="1874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213" y="1306544"/>
            <a:ext cx="1463040" cy="190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13552"/>
            <a:ext cx="1463040" cy="1893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295400"/>
            <a:ext cx="1463040" cy="1929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250" y="304800"/>
            <a:ext cx="854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The Business of Golf – Series</a:t>
            </a:r>
          </a:p>
          <a:p>
            <a:pPr algn="ctr"/>
            <a:r>
              <a:rPr lang="en-US" sz="2400" dirty="0">
                <a:latin typeface="+mn-lt"/>
              </a:rPr>
              <a:t>6,548 Copies Sold – 16 Countries – 15 Colleges’ PGM Programs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3758589"/>
            <a:ext cx="2011680" cy="2642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624" y="3321814"/>
            <a:ext cx="453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Published August 17, 2016: 968 Copies Sold</a:t>
            </a:r>
          </a:p>
        </p:txBody>
      </p:sp>
    </p:spTree>
    <p:extLst>
      <p:ext uri="{BB962C8B-B14F-4D97-AF65-F5344CB8AC3E}">
        <p14:creationId xmlns:p14="http://schemas.microsoft.com/office/powerpoint/2010/main" val="325836615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BBBAF-28B9-4118-9593-B89D149A8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5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9D3DB4-E778-4EF2-BC3E-304C23F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" y="228599"/>
            <a:ext cx="9122229" cy="58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8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ABD83-1673-4427-8491-876DE1C80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8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69D10-D4B4-4DF2-BC97-83175A677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0" y="228600"/>
            <a:ext cx="912222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79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3048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257795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44611-B223-4CC5-BABF-DB114D95B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2" y="0"/>
            <a:ext cx="916577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8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8919F-96A3-4892-9341-36459BCF8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152400"/>
            <a:ext cx="915488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679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EB0E0-9621-4624-883F-350283D4B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0225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ECDC2-42C3-4449-9CEB-A00091B4E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315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587B2-5D23-4345-9AD8-5D67755B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486" y="228600"/>
            <a:ext cx="91504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276728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Fact 1</a:t>
            </a:r>
          </a:p>
        </p:txBody>
      </p:sp>
    </p:spTree>
    <p:extLst>
      <p:ext uri="{BB962C8B-B14F-4D97-AF65-F5344CB8AC3E}">
        <p14:creationId xmlns:p14="http://schemas.microsoft.com/office/powerpoint/2010/main" val="1819531724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C13D2-BEB0-4A64-AB44-DD740BCD25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8" y="304800"/>
            <a:ext cx="904441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25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17649"/>
              </p:ext>
            </p:extLst>
          </p:nvPr>
        </p:nvGraphicFramePr>
        <p:xfrm>
          <a:off x="76200" y="1143000"/>
          <a:ext cx="9026525" cy="5180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9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449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Platinum</a:t>
                      </a:r>
                    </a:p>
                    <a:p>
                      <a:pPr algn="ctr"/>
                      <a:r>
                        <a:rPr lang="en-US" sz="1600" dirty="0"/>
                        <a:t>Top 10%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Gold</a:t>
                      </a:r>
                    </a:p>
                    <a:p>
                      <a:pPr algn="ctr"/>
                      <a:r>
                        <a:rPr lang="en-US" sz="1600" dirty="0"/>
                        <a:t>Top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25%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Silver</a:t>
                      </a:r>
                    </a:p>
                    <a:p>
                      <a:pPr algn="ctr"/>
                      <a:r>
                        <a:rPr lang="en-US" sz="1600" dirty="0"/>
                        <a:t>Median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Steel  - Bottom </a:t>
                      </a:r>
                      <a:r>
                        <a:rPr lang="en-US" sz="1600" baseline="0" dirty="0"/>
                        <a:t>25%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MUNICIPALITIES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13">
                <a:tc>
                  <a:txBody>
                    <a:bodyPr/>
                    <a:lstStyle/>
                    <a:p>
                      <a:pPr marL="0" algn="l" defTabSz="913651" rtl="0" eaLnBrk="1" latinLnBrk="0" hangingPunct="1"/>
                      <a:r>
                        <a:rPr lang="en-US" sz="1600" kern="1200" dirty="0"/>
                        <a:t>Rounds Played (210)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48,636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38,500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28,000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/>
                        <a:t>22,634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66">
                <a:tc>
                  <a:txBody>
                    <a:bodyPr/>
                    <a:lstStyle/>
                    <a:p>
                      <a:pPr marL="0" algn="l" defTabSz="913651" rtl="0" eaLnBrk="1" latinLnBrk="0" hangingPunct="1"/>
                      <a:r>
                        <a:rPr lang="en-US" sz="1600" kern="1200" dirty="0"/>
                        <a:t>Full</a:t>
                      </a: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‒</a:t>
                      </a:r>
                      <a:r>
                        <a:rPr lang="en-US" sz="1600" kern="1200" dirty="0"/>
                        <a:t>Time Employees (141)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r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kern="1200" dirty="0"/>
                        <a:t>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213">
                <a:tc>
                  <a:txBody>
                    <a:bodyPr/>
                    <a:lstStyle/>
                    <a:p>
                      <a:pPr marL="0" algn="l" defTabSz="913651" rtl="0" eaLnBrk="1" latinLnBrk="0" hangingPunct="1"/>
                      <a:r>
                        <a:rPr lang="en-US" sz="1600" kern="1200" dirty="0"/>
                        <a:t>Total Revenues (136)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 $2,430,502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1,626,900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1,105,000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r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/>
                        <a:t>668,889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213">
                <a:tc>
                  <a:txBody>
                    <a:bodyPr/>
                    <a:lstStyle/>
                    <a:p>
                      <a:pPr marL="0" algn="l" defTabSz="913651" rtl="0" eaLnBrk="1" latinLnBrk="0" hangingPunct="1"/>
                      <a:r>
                        <a:rPr lang="en-US" sz="1600" kern="1200" dirty="0"/>
                        <a:t>EBITDA (64)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$1,145,421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3651" rtl="0" eaLnBrk="1" latinLnBrk="0" hangingPunct="1"/>
                      <a:r>
                        <a:rPr lang="en-US" sz="1600" kern="1200" dirty="0"/>
                        <a:t>$814,558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$100,000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/>
                        <a:t>$40,520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1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DAILY FEE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213">
                <a:tc>
                  <a:txBody>
                    <a:bodyPr/>
                    <a:lstStyle/>
                    <a:p>
                      <a:r>
                        <a:rPr lang="en-US" sz="1600" dirty="0"/>
                        <a:t>Rounds Played (227)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42,500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34,500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26,000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19,000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449">
                <a:tc>
                  <a:txBody>
                    <a:bodyPr/>
                    <a:lstStyle/>
                    <a:p>
                      <a:r>
                        <a:rPr lang="en-US" sz="1600" dirty="0"/>
                        <a:t>Full</a:t>
                      </a:r>
                      <a:r>
                        <a:rPr lang="en-US" sz="1600" kern="1200" dirty="0">
                          <a:latin typeface="Calibri" panose="020F0502020204030204" pitchFamily="34" charset="0"/>
                        </a:rPr>
                        <a:t>‒</a:t>
                      </a:r>
                      <a:r>
                        <a:rPr lang="en-US" sz="1600" dirty="0"/>
                        <a:t>Time</a:t>
                      </a:r>
                      <a:r>
                        <a:rPr lang="en-US" sz="1600" baseline="0" dirty="0"/>
                        <a:t> Employees 246)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30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16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sz="1600" kern="1200" dirty="0"/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607">
                <a:tc>
                  <a:txBody>
                    <a:bodyPr/>
                    <a:lstStyle/>
                    <a:p>
                      <a:r>
                        <a:rPr lang="en-US" sz="1600" dirty="0"/>
                        <a:t>Total Revenues (415)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$3,500,000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$2,069,000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$1,200,000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$750,000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6951">
                <a:tc>
                  <a:txBody>
                    <a:bodyPr/>
                    <a:lstStyle/>
                    <a:p>
                      <a:pPr marL="0" marR="0" indent="0" algn="l" defTabSz="9136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EBITDA (138)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$1,075,418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kern="1200" dirty="0"/>
                        <a:t>$435,550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$199,946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/>
                        <a:t>$60,000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9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295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Financial Performance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Municipal vs. Daily Fee Golf Courses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142421" name="TextBox 1"/>
          <p:cNvSpPr txBox="1">
            <a:spLocks noChangeArrowheads="1"/>
          </p:cNvSpPr>
          <p:nvPr/>
        </p:nvSpPr>
        <p:spPr bwMode="auto">
          <a:xfrm>
            <a:off x="0" y="6276975"/>
            <a:ext cx="3626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 PGA Performance Trak, 2016 compiled in 2017</a:t>
            </a:r>
          </a:p>
        </p:txBody>
      </p:sp>
    </p:spTree>
    <p:extLst>
      <p:ext uri="{BB962C8B-B14F-4D97-AF65-F5344CB8AC3E}">
        <p14:creationId xmlns:p14="http://schemas.microsoft.com/office/powerpoint/2010/main" val="2582808574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771650"/>
            <a:ext cx="66690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Box 7"/>
          <p:cNvSpPr txBox="1">
            <a:spLocks noChangeArrowheads="1"/>
          </p:cNvSpPr>
          <p:nvPr/>
        </p:nvSpPr>
        <p:spPr bwMode="auto">
          <a:xfrm>
            <a:off x="4090988" y="552450"/>
            <a:ext cx="4506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Payroll as a Percentage of Operating Revenue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National  54%</a:t>
            </a:r>
          </a:p>
        </p:txBody>
      </p:sp>
      <p:sp>
        <p:nvSpPr>
          <p:cNvPr id="148484" name="TextBox 8"/>
          <p:cNvSpPr txBox="1">
            <a:spLocks noChangeArrowheads="1"/>
          </p:cNvSpPr>
          <p:nvPr/>
        </p:nvSpPr>
        <p:spPr bwMode="auto">
          <a:xfrm>
            <a:off x="7304088" y="27543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48485" name="TextBox 9"/>
          <p:cNvSpPr txBox="1">
            <a:spLocks noChangeArrowheads="1"/>
          </p:cNvSpPr>
          <p:nvPr/>
        </p:nvSpPr>
        <p:spPr bwMode="auto">
          <a:xfrm>
            <a:off x="2173288" y="3352800"/>
            <a:ext cx="58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148486" name="TextBox 10"/>
          <p:cNvSpPr txBox="1">
            <a:spLocks noChangeArrowheads="1"/>
          </p:cNvSpPr>
          <p:nvPr/>
        </p:nvSpPr>
        <p:spPr bwMode="auto">
          <a:xfrm>
            <a:off x="4862513" y="34401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48487" name="TextBox 11"/>
          <p:cNvSpPr txBox="1">
            <a:spLocks noChangeArrowheads="1"/>
          </p:cNvSpPr>
          <p:nvPr/>
        </p:nvSpPr>
        <p:spPr bwMode="auto">
          <a:xfrm>
            <a:off x="6310313" y="47355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48488" name="TextBox 12"/>
          <p:cNvSpPr txBox="1">
            <a:spLocks noChangeArrowheads="1"/>
          </p:cNvSpPr>
          <p:nvPr/>
        </p:nvSpPr>
        <p:spPr bwMode="auto">
          <a:xfrm>
            <a:off x="3821113" y="45831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148489" name="TextBox 13"/>
          <p:cNvSpPr txBox="1">
            <a:spLocks noChangeArrowheads="1"/>
          </p:cNvSpPr>
          <p:nvPr/>
        </p:nvSpPr>
        <p:spPr bwMode="auto">
          <a:xfrm>
            <a:off x="6669088" y="2438400"/>
            <a:ext cx="157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Northeast</a:t>
            </a:r>
          </a:p>
        </p:txBody>
      </p:sp>
      <p:sp>
        <p:nvSpPr>
          <p:cNvPr id="148490" name="TextBox 14"/>
          <p:cNvSpPr txBox="1">
            <a:spLocks noChangeArrowheads="1"/>
          </p:cNvSpPr>
          <p:nvPr/>
        </p:nvSpPr>
        <p:spPr bwMode="auto">
          <a:xfrm>
            <a:off x="4535488" y="3048000"/>
            <a:ext cx="139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Midwest</a:t>
            </a:r>
          </a:p>
        </p:txBody>
      </p:sp>
      <p:sp>
        <p:nvSpPr>
          <p:cNvPr id="148491" name="TextBox 15"/>
          <p:cNvSpPr txBox="1">
            <a:spLocks noChangeArrowheads="1"/>
          </p:cNvSpPr>
          <p:nvPr/>
        </p:nvSpPr>
        <p:spPr bwMode="auto">
          <a:xfrm>
            <a:off x="5857875" y="4343400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Southeast</a:t>
            </a:r>
          </a:p>
        </p:txBody>
      </p:sp>
      <p:sp>
        <p:nvSpPr>
          <p:cNvPr id="148492" name="TextBox 16"/>
          <p:cNvSpPr txBox="1">
            <a:spLocks noChangeArrowheads="1"/>
          </p:cNvSpPr>
          <p:nvPr/>
        </p:nvSpPr>
        <p:spPr bwMode="auto">
          <a:xfrm>
            <a:off x="3263900" y="4156075"/>
            <a:ext cx="165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Southwest</a:t>
            </a:r>
          </a:p>
        </p:txBody>
      </p:sp>
      <p:sp>
        <p:nvSpPr>
          <p:cNvPr id="148493" name="TextBox 17"/>
          <p:cNvSpPr txBox="1">
            <a:spLocks noChangeArrowheads="1"/>
          </p:cNvSpPr>
          <p:nvPr/>
        </p:nvSpPr>
        <p:spPr bwMode="auto">
          <a:xfrm>
            <a:off x="2020888" y="2971800"/>
            <a:ext cx="88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</a:t>
            </a:r>
          </a:p>
        </p:txBody>
      </p:sp>
      <p:pic>
        <p:nvPicPr>
          <p:cNvPr id="1484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810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2995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810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152650"/>
            <a:ext cx="66690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Box 22"/>
          <p:cNvSpPr txBox="1">
            <a:spLocks noChangeArrowheads="1"/>
          </p:cNvSpPr>
          <p:nvPr/>
        </p:nvSpPr>
        <p:spPr bwMode="auto">
          <a:xfrm>
            <a:off x="3919538" y="457200"/>
            <a:ext cx="5148262" cy="12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Course Maintenance as a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Percentage of Available Cash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National  31% at Private Clubs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Municipal Golf Course Benchmark 40% - 45%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437" name="TextBox 23"/>
          <p:cNvSpPr txBox="1">
            <a:spLocks noChangeArrowheads="1"/>
          </p:cNvSpPr>
          <p:nvPr/>
        </p:nvSpPr>
        <p:spPr bwMode="auto">
          <a:xfrm>
            <a:off x="7278688" y="31353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32%</a:t>
            </a:r>
          </a:p>
        </p:txBody>
      </p:sp>
      <p:sp>
        <p:nvSpPr>
          <p:cNvPr id="146438" name="TextBox 24"/>
          <p:cNvSpPr txBox="1">
            <a:spLocks noChangeArrowheads="1"/>
          </p:cNvSpPr>
          <p:nvPr/>
        </p:nvSpPr>
        <p:spPr bwMode="auto">
          <a:xfrm>
            <a:off x="2249488" y="3733800"/>
            <a:ext cx="58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36%</a:t>
            </a:r>
          </a:p>
        </p:txBody>
      </p:sp>
      <p:sp>
        <p:nvSpPr>
          <p:cNvPr id="146439" name="TextBox 25"/>
          <p:cNvSpPr txBox="1">
            <a:spLocks noChangeArrowheads="1"/>
          </p:cNvSpPr>
          <p:nvPr/>
        </p:nvSpPr>
        <p:spPr bwMode="auto">
          <a:xfrm>
            <a:off x="4938713" y="38211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46440" name="TextBox 26"/>
          <p:cNvSpPr txBox="1">
            <a:spLocks noChangeArrowheads="1"/>
          </p:cNvSpPr>
          <p:nvPr/>
        </p:nvSpPr>
        <p:spPr bwMode="auto">
          <a:xfrm>
            <a:off x="6310313" y="5116513"/>
            <a:ext cx="58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32%</a:t>
            </a:r>
          </a:p>
        </p:txBody>
      </p:sp>
      <p:sp>
        <p:nvSpPr>
          <p:cNvPr id="146441" name="TextBox 27"/>
          <p:cNvSpPr txBox="1">
            <a:spLocks noChangeArrowheads="1"/>
          </p:cNvSpPr>
          <p:nvPr/>
        </p:nvSpPr>
        <p:spPr bwMode="auto">
          <a:xfrm>
            <a:off x="3795713" y="4876800"/>
            <a:ext cx="58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46442" name="TextBox 28"/>
          <p:cNvSpPr txBox="1">
            <a:spLocks noChangeArrowheads="1"/>
          </p:cNvSpPr>
          <p:nvPr/>
        </p:nvSpPr>
        <p:spPr bwMode="auto">
          <a:xfrm>
            <a:off x="6669088" y="2819400"/>
            <a:ext cx="1574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Northeast</a:t>
            </a:r>
          </a:p>
        </p:txBody>
      </p:sp>
      <p:sp>
        <p:nvSpPr>
          <p:cNvPr id="146443" name="TextBox 29"/>
          <p:cNvSpPr txBox="1">
            <a:spLocks noChangeArrowheads="1"/>
          </p:cNvSpPr>
          <p:nvPr/>
        </p:nvSpPr>
        <p:spPr bwMode="auto">
          <a:xfrm>
            <a:off x="4535488" y="3429000"/>
            <a:ext cx="139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Midwest</a:t>
            </a:r>
          </a:p>
        </p:txBody>
      </p:sp>
      <p:sp>
        <p:nvSpPr>
          <p:cNvPr id="146444" name="TextBox 30"/>
          <p:cNvSpPr txBox="1">
            <a:spLocks noChangeArrowheads="1"/>
          </p:cNvSpPr>
          <p:nvPr/>
        </p:nvSpPr>
        <p:spPr bwMode="auto">
          <a:xfrm>
            <a:off x="5857875" y="4724400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Southeast</a:t>
            </a:r>
          </a:p>
        </p:txBody>
      </p:sp>
      <p:sp>
        <p:nvSpPr>
          <p:cNvPr id="146445" name="TextBox 31"/>
          <p:cNvSpPr txBox="1">
            <a:spLocks noChangeArrowheads="1"/>
          </p:cNvSpPr>
          <p:nvPr/>
        </p:nvSpPr>
        <p:spPr bwMode="auto">
          <a:xfrm>
            <a:off x="3263900" y="4537075"/>
            <a:ext cx="1652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Southwest</a:t>
            </a:r>
          </a:p>
        </p:txBody>
      </p:sp>
      <p:sp>
        <p:nvSpPr>
          <p:cNvPr id="146446" name="TextBox 32"/>
          <p:cNvSpPr txBox="1">
            <a:spLocks noChangeArrowheads="1"/>
          </p:cNvSpPr>
          <p:nvPr/>
        </p:nvSpPr>
        <p:spPr bwMode="auto">
          <a:xfrm>
            <a:off x="2020888" y="3352800"/>
            <a:ext cx="88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6105118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04800" y="3390900"/>
            <a:ext cx="8610600" cy="381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15" name="TextBox 11"/>
          <p:cNvSpPr txBox="1">
            <a:spLocks noChangeArrowheads="1"/>
          </p:cNvSpPr>
          <p:nvPr/>
        </p:nvSpPr>
        <p:spPr bwMode="auto">
          <a:xfrm>
            <a:off x="-76200" y="2209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Blackadder ITC" panose="04020505051007020D02" pitchFamily="82" charset="0"/>
              </a:rPr>
              <a:t>Start</a:t>
            </a:r>
          </a:p>
        </p:txBody>
      </p:sp>
      <p:sp>
        <p:nvSpPr>
          <p:cNvPr id="166916" name="TextBox 12"/>
          <p:cNvSpPr txBox="1">
            <a:spLocks noChangeArrowheads="1"/>
          </p:cNvSpPr>
          <p:nvPr/>
        </p:nvSpPr>
        <p:spPr bwMode="auto">
          <a:xfrm>
            <a:off x="8001000" y="22098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Blackadder ITC" panose="04020505051007020D02" pitchFamily="82" charset="0"/>
              </a:rPr>
              <a:t>Finish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209007" y="1829594"/>
            <a:ext cx="1524000" cy="1587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143794" y="4952206"/>
            <a:ext cx="1524000" cy="1588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344194" y="1828006"/>
            <a:ext cx="1524000" cy="1588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477794" y="1828006"/>
            <a:ext cx="1524000" cy="1588"/>
          </a:xfrm>
          <a:prstGeom prst="straightConnector1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5713413"/>
            <a:ext cx="1905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922" name="Picture 20" descr="Wh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4191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Verdana" pitchFamily="34" charset="0"/>
              </a:rPr>
              <a:t>Got Any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Business\Kodak Pictures\Costa Rica\Costa Rica 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TextBox 2"/>
          <p:cNvSpPr txBox="1">
            <a:spLocks noChangeArrowheads="1"/>
          </p:cNvSpPr>
          <p:nvPr/>
        </p:nvSpPr>
        <p:spPr bwMode="auto">
          <a:xfrm>
            <a:off x="-76200" y="247471"/>
            <a:ext cx="922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Thank you</a:t>
            </a:r>
          </a:p>
          <a:p>
            <a:pPr algn="ctr" eaLnBrk="1" hangingPunct="1"/>
            <a:endParaRPr 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7940" name="TextBox 4"/>
          <p:cNvSpPr txBox="1">
            <a:spLocks noChangeArrowheads="1"/>
          </p:cNvSpPr>
          <p:nvPr/>
        </p:nvSpPr>
        <p:spPr bwMode="auto">
          <a:xfrm>
            <a:off x="2590800" y="4583669"/>
            <a:ext cx="419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J. J. Keegan+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4406 Orofino Drive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Castle Rock, CO  80108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t 303-283-8880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 303-596-4015</a:t>
            </a:r>
          </a:p>
          <a:p>
            <a:pPr algn="ctr" eaLnBrk="1" hangingPunct="1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jjkeegan@jjkeegan.com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99586"/>
            <a:ext cx="2834640" cy="56692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649198" y="381000"/>
            <a:ext cx="3845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Path Has Many Forks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" y="12192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30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649198" y="381000"/>
            <a:ext cx="3845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Path Has Many Forks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00" y="12192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902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6&quot;/&gt;&lt;property id=&quot;20307&quot; value=&quot;1212&quot;/&gt;&lt;/object&gt;&lt;object type=&quot;3&quot; unique_id=&quot;10025&quot;&gt;&lt;property id=&quot;20148&quot; value=&quot;5&quot;/&gt;&lt;property id=&quot;20300&quot; value=&quot;Slide 7&quot;/&gt;&lt;property id=&quot;20307&quot; value=&quot;1830&quot;/&gt;&lt;/object&gt;&lt;object type=&quot;3&quot; unique_id=&quot;10026&quot;&gt;&lt;property id=&quot;20148&quot; value=&quot;5&quot;/&gt;&lt;property id=&quot;20300&quot; value=&quot;Slide 8&quot;/&gt;&lt;property id=&quot;20307&quot; value=&quot;1869&quot;/&gt;&lt;/object&gt;&lt;object type=&quot;3&quot; unique_id=&quot;10027&quot;&gt;&lt;property id=&quot;20148&quot; value=&quot;5&quot;/&gt;&lt;property id=&quot;20300&quot; value=&quot;Slide 9&quot;/&gt;&lt;property id=&quot;20307&quot; value=&quot;1816&quot;/&gt;&lt;/object&gt;&lt;object type=&quot;3&quot; unique_id=&quot;10028&quot;&gt;&lt;property id=&quot;20148&quot; value=&quot;5&quot;/&gt;&lt;property id=&quot;20300&quot; value=&quot;Slide 10&quot;/&gt;&lt;property id=&quot;20307&quot; value=&quot;1817&quot;/&gt;&lt;/object&gt;&lt;object type=&quot;3&quot; unique_id=&quot;10029&quot;&gt;&lt;property id=&quot;20148&quot; value=&quot;5&quot;/&gt;&lt;property id=&quot;20300&quot; value=&quot;Slide 11&quot;/&gt;&lt;property id=&quot;20307&quot; value=&quot;1854&quot;/&gt;&lt;/object&gt;&lt;object type=&quot;3&quot; unique_id=&quot;10030&quot;&gt;&lt;property id=&quot;20148&quot; value=&quot;5&quot;/&gt;&lt;property id=&quot;20300&quot; value=&quot;Slide 12&quot;/&gt;&lt;property id=&quot;20307&quot; value=&quot;1822&quot;/&gt;&lt;/object&gt;&lt;object type=&quot;3&quot; unique_id=&quot;10031&quot;&gt;&lt;property id=&quot;20148&quot; value=&quot;5&quot;/&gt;&lt;property id=&quot;20300&quot; value=&quot;Slide 13&quot;/&gt;&lt;property id=&quot;20307&quot; value=&quot;1851&quot;/&gt;&lt;/object&gt;&lt;object type=&quot;3&quot; unique_id=&quot;10032&quot;&gt;&lt;property id=&quot;20148&quot; value=&quot;5&quot;/&gt;&lt;property id=&quot;20300&quot; value=&quot;Slide 14&quot;/&gt;&lt;property id=&quot;20307&quot; value=&quot;1852&quot;/&gt;&lt;/object&gt;&lt;object type=&quot;3&quot; unique_id=&quot;10034&quot;&gt;&lt;property id=&quot;20148&quot; value=&quot;5&quot;/&gt;&lt;property id=&quot;20300&quot; value=&quot;Slide 16&quot;/&gt;&lt;property id=&quot;20307&quot; value=&quot;1825&quot;/&gt;&lt;/object&gt;&lt;object type=&quot;3&quot; unique_id=&quot;10035&quot;&gt;&lt;property id=&quot;20148&quot; value=&quot;5&quot;/&gt;&lt;property id=&quot;20300&quot; value=&quot;Slide 17&quot;/&gt;&lt;property id=&quot;20307&quot; value=&quot;1827&quot;/&gt;&lt;/object&gt;&lt;object type=&quot;3&quot; unique_id=&quot;10037&quot;&gt;&lt;property id=&quot;20148&quot; value=&quot;5&quot;/&gt;&lt;property id=&quot;20300&quot; value=&quot;Slide 19&quot;/&gt;&lt;property id=&quot;20307&quot; value=&quot;1855&quot;/&gt;&lt;/object&gt;&lt;object type=&quot;3&quot; unique_id=&quot;10038&quot;&gt;&lt;property id=&quot;20148&quot; value=&quot;5&quot;/&gt;&lt;property id=&quot;20300&quot; value=&quot;Slide 20&quot;/&gt;&lt;property id=&quot;20307&quot; value=&quot;1829&quot;/&gt;&lt;/object&gt;&lt;object type=&quot;3&quot; unique_id=&quot;10039&quot;&gt;&lt;property id=&quot;20148&quot; value=&quot;5&quot;/&gt;&lt;property id=&quot;20300&quot; value=&quot;Slide 21&quot;/&gt;&lt;property id=&quot;20307&quot; value=&quot;1828&quot;/&gt;&lt;/object&gt;&lt;object type=&quot;3&quot; unique_id=&quot;10040&quot;&gt;&lt;property id=&quot;20148&quot; value=&quot;5&quot;/&gt;&lt;property id=&quot;20300&quot; value=&quot;Slide 22&quot;/&gt;&lt;property id=&quot;20307&quot; value=&quot;1847&quot;/&gt;&lt;/object&gt;&lt;object type=&quot;3&quot; unique_id=&quot;10041&quot;&gt;&lt;property id=&quot;20148&quot; value=&quot;5&quot;/&gt;&lt;property id=&quot;20300&quot; value=&quot;Slide 23&quot;/&gt;&lt;property id=&quot;20307&quot; value=&quot;1831&quot;/&gt;&lt;/object&gt;&lt;object type=&quot;3&quot; unique_id=&quot;10042&quot;&gt;&lt;property id=&quot;20148&quot; value=&quot;5&quot;/&gt;&lt;property id=&quot;20300&quot; value=&quot;Slide 24&quot;/&gt;&lt;property id=&quot;20307&quot; value=&quot;1848&quot;/&gt;&lt;/object&gt;&lt;object type=&quot;3&quot; unique_id=&quot;10043&quot;&gt;&lt;property id=&quot;20148&quot; value=&quot;5&quot;/&gt;&lt;property id=&quot;20300&quot; value=&quot;Slide 25&quot;/&gt;&lt;property id=&quot;20307&quot; value=&quot;1846&quot;/&gt;&lt;/object&gt;&lt;object type=&quot;3&quot; unique_id=&quot;10044&quot;&gt;&lt;property id=&quot;20148&quot; value=&quot;5&quot;/&gt;&lt;property id=&quot;20300&quot; value=&quot;Slide 26&quot;/&gt;&lt;property id=&quot;20307&quot; value=&quot;1832&quot;/&gt;&lt;/object&gt;&lt;object type=&quot;3&quot; unique_id=&quot;10045&quot;&gt;&lt;property id=&quot;20148&quot; value=&quot;5&quot;/&gt;&lt;property id=&quot;20300&quot; value=&quot;Slide 27&quot;/&gt;&lt;property id=&quot;20307&quot; value=&quot;1833&quot;/&gt;&lt;/object&gt;&lt;object type=&quot;3&quot; unique_id=&quot;10046&quot;&gt;&lt;property id=&quot;20148&quot; value=&quot;5&quot;/&gt;&lt;property id=&quot;20300&quot; value=&quot;Slide 28&quot;/&gt;&lt;property id=&quot;20307&quot; value=&quot;1834&quot;/&gt;&lt;/object&gt;&lt;object type=&quot;3&quot; unique_id=&quot;10047&quot;&gt;&lt;property id=&quot;20148&quot; value=&quot;5&quot;/&gt;&lt;property id=&quot;20300&quot; value=&quot;Slide 29&quot;/&gt;&lt;property id=&quot;20307&quot; value=&quot;1870&quot;/&gt;&lt;/object&gt;&lt;object type=&quot;3&quot; unique_id=&quot;10048&quot;&gt;&lt;property id=&quot;20148&quot; value=&quot;5&quot;/&gt;&lt;property id=&quot;20300&quot; value=&quot;Slide 30&quot;/&gt;&lt;property id=&quot;20307&quot; value=&quot;1835&quot;/&gt;&lt;/object&gt;&lt;object type=&quot;3&quot; unique_id=&quot;10049&quot;&gt;&lt;property id=&quot;20148&quot; value=&quot;5&quot;/&gt;&lt;property id=&quot;20300&quot; value=&quot;Slide 31&quot;/&gt;&lt;property id=&quot;20307&quot; value=&quot;1836&quot;/&gt;&lt;/object&gt;&lt;object type=&quot;3&quot; unique_id=&quot;10050&quot;&gt;&lt;property id=&quot;20148&quot; value=&quot;5&quot;/&gt;&lt;property id=&quot;20300&quot; value=&quot;Slide 32&quot;/&gt;&lt;property id=&quot;20307&quot; value=&quot;1837&quot;/&gt;&lt;/object&gt;&lt;object type=&quot;3&quot; unique_id=&quot;10051&quot;&gt;&lt;property id=&quot;20148&quot; value=&quot;5&quot;/&gt;&lt;property id=&quot;20300&quot; value=&quot;Slide 33&quot;/&gt;&lt;property id=&quot;20307&quot; value=&quot;1838&quot;/&gt;&lt;/object&gt;&lt;object type=&quot;3&quot; unique_id=&quot;10052&quot;&gt;&lt;property id=&quot;20148&quot; value=&quot;5&quot;/&gt;&lt;property id=&quot;20300&quot; value=&quot;Slide 34&quot;/&gt;&lt;property id=&quot;20307&quot; value=&quot;1839&quot;/&gt;&lt;/object&gt;&lt;object type=&quot;3&quot; unique_id=&quot;10053&quot;&gt;&lt;property id=&quot;20148&quot; value=&quot;5&quot;/&gt;&lt;property id=&quot;20300&quot; value=&quot;Slide 35&quot;/&gt;&lt;property id=&quot;20307&quot; value=&quot;1840&quot;/&gt;&lt;/object&gt;&lt;object type=&quot;3&quot; unique_id=&quot;10054&quot;&gt;&lt;property id=&quot;20148&quot; value=&quot;5&quot;/&gt;&lt;property id=&quot;20300&quot; value=&quot;Slide 36&quot;/&gt;&lt;property id=&quot;20307&quot; value=&quot;1841&quot;/&gt;&lt;/object&gt;&lt;object type=&quot;3&quot; unique_id=&quot;10055&quot;&gt;&lt;property id=&quot;20148&quot; value=&quot;5&quot;/&gt;&lt;property id=&quot;20300&quot; value=&quot;Slide 37&quot;/&gt;&lt;property id=&quot;20307&quot; value=&quot;1842&quot;/&gt;&lt;/object&gt;&lt;object type=&quot;3&quot; unique_id=&quot;10056&quot;&gt;&lt;property id=&quot;20148&quot; value=&quot;5&quot;/&gt;&lt;property id=&quot;20300&quot; value=&quot;Slide 38&quot;/&gt;&lt;property id=&quot;20307&quot; value=&quot;1843&quot;/&gt;&lt;/object&gt;&lt;object type=&quot;3&quot; unique_id=&quot;10057&quot;&gt;&lt;property id=&quot;20148&quot; value=&quot;5&quot;/&gt;&lt;property id=&quot;20300&quot; value=&quot;Slide 39&quot;/&gt;&lt;property id=&quot;20307&quot; value=&quot;1844&quot;/&gt;&lt;/object&gt;&lt;object type=&quot;3&quot; unique_id=&quot;10058&quot;&gt;&lt;property id=&quot;20148&quot; value=&quot;5&quot;/&gt;&lt;property id=&quot;20300&quot; value=&quot;Slide 40&quot;/&gt;&lt;property id=&quot;20307&quot; value=&quot;1845&quot;/&gt;&lt;/object&gt;&lt;object type=&quot;3&quot; unique_id=&quot;10059&quot;&gt;&lt;property id=&quot;20148&quot; value=&quot;5&quot;/&gt;&lt;property id=&quot;20300&quot; value=&quot;Slide 41&quot;/&gt;&lt;property id=&quot;20307&quot; value=&quot;1856&quot;/&gt;&lt;/object&gt;&lt;object type=&quot;3&quot; unique_id=&quot;10060&quot;&gt;&lt;property id=&quot;20148&quot; value=&quot;5&quot;/&gt;&lt;property id=&quot;20300&quot; value=&quot;Slide 42&quot;/&gt;&lt;property id=&quot;20307&quot; value=&quot;1818&quot;/&gt;&lt;/object&gt;&lt;object type=&quot;3&quot; unique_id=&quot;10061&quot;&gt;&lt;property id=&quot;20148&quot; value=&quot;5&quot;/&gt;&lt;property id=&quot;20300&quot; value=&quot;Slide 43&quot;/&gt;&lt;property id=&quot;20307&quot; value=&quot;1819&quot;/&gt;&lt;/object&gt;&lt;object type=&quot;3&quot; unique_id=&quot;10063&quot;&gt;&lt;property id=&quot;20148&quot; value=&quot;5&quot;/&gt;&lt;property id=&quot;20300&quot; value=&quot;Slide 45&quot;/&gt;&lt;property id=&quot;20307&quot; value=&quot;1850&quot;/&gt;&lt;/object&gt;&lt;object type=&quot;3&quot; unique_id=&quot;10064&quot;&gt;&lt;property id=&quot;20148&quot; value=&quot;5&quot;/&gt;&lt;property id=&quot;20300&quot; value=&quot;Slide 46&quot;/&gt;&lt;property id=&quot;20307&quot; value=&quot;1871&quot;/&gt;&lt;/object&gt;&lt;object type=&quot;3&quot; unique_id=&quot;10065&quot;&gt;&lt;property id=&quot;20148&quot; value=&quot;5&quot;/&gt;&lt;property id=&quot;20300&quot; value=&quot;Slide 47&quot;/&gt;&lt;property id=&quot;20307&quot; value=&quot;1849&quot;/&gt;&lt;/object&gt;&lt;object type=&quot;3&quot; unique_id=&quot;10066&quot;&gt;&lt;property id=&quot;20148&quot; value=&quot;5&quot;/&gt;&lt;property id=&quot;20300&quot; value=&quot;Slide 50&quot;/&gt;&lt;property id=&quot;20307&quot; value=&quot;1624&quot;/&gt;&lt;/object&gt;&lt;object type=&quot;3&quot; unique_id=&quot;10067&quot;&gt;&lt;property id=&quot;20148&quot; value=&quot;5&quot;/&gt;&lt;property id=&quot;20300&quot; value=&quot;Slide 55&quot;/&gt;&lt;property id=&quot;20307&quot; value=&quot;1799&quot;/&gt;&lt;/object&gt;&lt;object type=&quot;3&quot; unique_id=&quot;10069&quot;&gt;&lt;property id=&quot;20148&quot; value=&quot;5&quot;/&gt;&lt;property id=&quot;20300&quot; value=&quot;Slide 51&quot;/&gt;&lt;property id=&quot;20307&quot; value=&quot;1800&quot;/&gt;&lt;/object&gt;&lt;object type=&quot;3&quot; unique_id=&quot;10070&quot;&gt;&lt;property id=&quot;20148&quot; value=&quot;5&quot;/&gt;&lt;property id=&quot;20300&quot; value=&quot;Slide 87&quot;/&gt;&lt;property id=&quot;20307&quot; value=&quot;1953&quot;/&gt;&lt;/object&gt;&lt;object type=&quot;3&quot; unique_id=&quot;10072&quot;&gt;&lt;property id=&quot;20148&quot; value=&quot;5&quot;/&gt;&lt;property id=&quot;20300&quot; value=&quot;Slide 115&quot;/&gt;&lt;property id=&quot;20307&quot; value=&quot;1954&quot;/&gt;&lt;/object&gt;&lt;object type=&quot;3&quot; unique_id=&quot;10073&quot;&gt;&lt;property id=&quot;20148&quot; value=&quot;5&quot;/&gt;&lt;property id=&quot;20300&quot; value=&quot;Slide 88 - &amp;quot;Architecturally Speaking –  The Low Hanging Fruit&amp;quot;&quot;/&gt;&lt;property id=&quot;20307&quot; value=&quot;1959&quot;/&gt;&lt;/object&gt;&lt;object type=&quot;3&quot; unique_id=&quot;10074&quot;&gt;&lt;property id=&quot;20148&quot; value=&quot;5&quot;/&gt;&lt;property id=&quot;20300&quot; value=&quot;Slide 90&quot;/&gt;&lt;property id=&quot;20307&quot; value=&quot;1960&quot;/&gt;&lt;/object&gt;&lt;object type=&quot;3&quot; unique_id=&quot;10075&quot;&gt;&lt;property id=&quot;20148&quot; value=&quot;5&quot;/&gt;&lt;property id=&quot;20300&quot; value=&quot;Slide 91&quot;/&gt;&lt;property id=&quot;20307&quot; value=&quot;1961&quot;/&gt;&lt;/object&gt;&lt;object type=&quot;3&quot; unique_id=&quot;10076&quot;&gt;&lt;property id=&quot;20148&quot; value=&quot;5&quot;/&gt;&lt;property id=&quot;20300&quot; value=&quot;Slide 98 - &amp;quot;Bunker Design &amp;amp; Maintenance&amp;quot;&quot;/&gt;&lt;property id=&quot;20307&quot; value=&quot;1962&quot;/&gt;&lt;/object&gt;&lt;object type=&quot;3&quot; unique_id=&quot;10077&quot;&gt;&lt;property id=&quot;20148&quot; value=&quot;5&quot;/&gt;&lt;property id=&quot;20300&quot; value=&quot;Slide 99&quot;/&gt;&lt;property id=&quot;20307&quot; value=&quot;1963&quot;/&gt;&lt;/object&gt;&lt;object type=&quot;3&quot; unique_id=&quot;10078&quot;&gt;&lt;property id=&quot;20148&quot; value=&quot;5&quot;/&gt;&lt;property id=&quot;20300&quot; value=&quot;Slide 100&quot;/&gt;&lt;property id=&quot;20307&quot; value=&quot;1964&quot;/&gt;&lt;/object&gt;&lt;object type=&quot;3&quot; unique_id=&quot;10079&quot;&gt;&lt;property id=&quot;20148&quot; value=&quot;5&quot;/&gt;&lt;property id=&quot;20300&quot; value=&quot;Slide 101&quot;/&gt;&lt;property id=&quot;20307&quot; value=&quot;1965&quot;/&gt;&lt;/object&gt;&lt;object type=&quot;3&quot; unique_id=&quot;10080&quot;&gt;&lt;property id=&quot;20148&quot; value=&quot;5&quot;/&gt;&lt;property id=&quot;20300&quot; value=&quot;Slide 102 - &amp;quot;Cape &amp;amp; Bay style &amp;quot;&quot;/&gt;&lt;property id=&quot;20307&quot; value=&quot;1966&quot;/&gt;&lt;/object&gt;&lt;object type=&quot;3&quot; unique_id=&quot;10081&quot;&gt;&lt;property id=&quot;20148&quot; value=&quot;5&quot;/&gt;&lt;property id=&quot;20300&quot; value=&quot;Slide 103 - &amp;quot;Fabric Bunker Liners&amp;quot;&quot;/&gt;&lt;property id=&quot;20307&quot; value=&quot;1967&quot;/&gt;&lt;/object&gt;&lt;object type=&quot;3&quot; unique_id=&quot;10082&quot;&gt;&lt;property id=&quot;20148&quot; value=&quot;5&quot;/&gt;&lt;property id=&quot;20300&quot; value=&quot;Slide 104 - &amp;quot;Klingstone&amp;quot;&quot;/&gt;&lt;property id=&quot;20307&quot; value=&quot;1968&quot;/&gt;&lt;/object&gt;&lt;object type=&quot;3&quot; unique_id=&quot;10083&quot;&gt;&lt;property id=&quot;20148&quot; value=&quot;5&quot;/&gt;&lt;property id=&quot;20300&quot; value=&quot;Slide 92&quot;/&gt;&lt;property id=&quot;20307&quot; value=&quot;1969&quot;/&gt;&lt;/object&gt;&lt;object type=&quot;3&quot; unique_id=&quot;10084&quot;&gt;&lt;property id=&quot;20148&quot; value=&quot;5&quot;/&gt;&lt;property id=&quot;20300&quot; value=&quot;Slide 93&quot;/&gt;&lt;property id=&quot;20307&quot; value=&quot;1970&quot;/&gt;&lt;/object&gt;&lt;object type=&quot;3&quot; unique_id=&quot;10085&quot;&gt;&lt;property id=&quot;20148&quot; value=&quot;5&quot;/&gt;&lt;property id=&quot;20300&quot; value=&quot;Slide 94&quot;/&gt;&lt;property id=&quot;20307&quot; value=&quot;1971&quot;/&gt;&lt;/object&gt;&lt;object type=&quot;3&quot; unique_id=&quot;10086&quot;&gt;&lt;property id=&quot;20148&quot; value=&quot;5&quot;/&gt;&lt;property id=&quot;20300&quot; value=&quot;Slide 95&quot;/&gt;&lt;property id=&quot;20307&quot; value=&quot;1972&quot;/&gt;&lt;/object&gt;&lt;object type=&quot;3&quot; unique_id=&quot;10087&quot;&gt;&lt;property id=&quot;20148&quot; value=&quot;5&quot;/&gt;&lt;property id=&quot;20300&quot; value=&quot;Slide 96&quot;/&gt;&lt;property id=&quot;20307&quot; value=&quot;1973&quot;/&gt;&lt;/object&gt;&lt;object type=&quot;3&quot; unique_id=&quot;10088&quot;&gt;&lt;property id=&quot;20148&quot; value=&quot;5&quot;/&gt;&lt;property id=&quot;20300&quot; value=&quot;Slide 97&quot;/&gt;&lt;property id=&quot;20307&quot; value=&quot;1974&quot;/&gt;&lt;/object&gt;&lt;object type=&quot;3&quot; unique_id=&quot;10090&quot;&gt;&lt;property id=&quot;20148&quot; value=&quot;5&quot;/&gt;&lt;property id=&quot;20300&quot; value=&quot;Slide 105 - &amp;quot;Practice Facilities&amp;quot;&quot;/&gt;&lt;property id=&quot;20307&quot; value=&quot;1976&quot;/&gt;&lt;/object&gt;&lt;object type=&quot;3&quot; unique_id=&quot;10091&quot;&gt;&lt;property id=&quot;20148&quot; value=&quot;5&quot;/&gt;&lt;property id=&quot;20300&quot; value=&quot;Slide 106&quot;/&gt;&lt;property id=&quot;20307&quot; value=&quot;1977&quot;/&gt;&lt;/object&gt;&lt;object type=&quot;3&quot; unique_id=&quot;10092&quot;&gt;&lt;property id=&quot;20148&quot; value=&quot;5&quot;/&gt;&lt;property id=&quot;20300&quot; value=&quot;Slide 108&quot;/&gt;&lt;property id=&quot;20307&quot; value=&quot;1978&quot;/&gt;&lt;/object&gt;&lt;object type=&quot;3&quot; unique_id=&quot;10093&quot;&gt;&lt;property id=&quot;20148&quot; value=&quot;5&quot;/&gt;&lt;property id=&quot;20300&quot; value=&quot;Slide 109&quot;/&gt;&lt;property id=&quot;20307&quot; value=&quot;1979&quot;/&gt;&lt;/object&gt;&lt;object type=&quot;3&quot; unique_id=&quot;10095&quot;&gt;&lt;property id=&quot;20148&quot; value=&quot;5&quot;/&gt;&lt;property id=&quot;20300&quot; value=&quot;Slide 107 - &amp;quot;Why do we need a Master Plan?&amp;quot;&quot;/&gt;&lt;property id=&quot;20307&quot; value=&quot;1981&quot;/&gt;&lt;/object&gt;&lt;object type=&quot;3&quot; unique_id=&quot;10098&quot;&gt;&lt;property id=&quot;20148&quot; value=&quot;5&quot;/&gt;&lt;property id=&quot;20300&quot; value=&quot;Slide 110&quot;/&gt;&lt;property id=&quot;20307&quot; value=&quot;1984&quot;/&gt;&lt;/object&gt;&lt;object type=&quot;3&quot; unique_id=&quot;10099&quot;&gt;&lt;property id=&quot;20148&quot; value=&quot;5&quot;/&gt;&lt;property id=&quot;20300&quot; value=&quot;Slide 111&quot;/&gt;&lt;property id=&quot;20307&quot; value=&quot;1985&quot;/&gt;&lt;/object&gt;&lt;object type=&quot;3&quot; unique_id=&quot;10100&quot;&gt;&lt;property id=&quot;20148&quot; value=&quot;5&quot;/&gt;&lt;property id=&quot;20300&quot; value=&quot;Slide 112&quot;/&gt;&lt;property id=&quot;20307&quot; value=&quot;1986&quot;/&gt;&lt;/object&gt;&lt;object type=&quot;3&quot; unique_id=&quot;10101&quot;&gt;&lt;property id=&quot;20148&quot; value=&quot;5&quot;/&gt;&lt;property id=&quot;20300&quot; value=&quot;Slide 48&quot;/&gt;&lt;property id=&quot;20307&quot; value=&quot;1987&quot;/&gt;&lt;/object&gt;&lt;object type=&quot;3&quot; unique_id=&quot;10103&quot;&gt;&lt;property id=&quot;20148&quot; value=&quot;5&quot;/&gt;&lt;property id=&quot;20300&quot; value=&quot;Slide 57&quot;/&gt;&lt;property id=&quot;20307&quot; value=&quot;1949&quot;/&gt;&lt;/object&gt;&lt;object type=&quot;3&quot; unique_id=&quot;10104&quot;&gt;&lt;property id=&quot;20148&quot; value=&quot;5&quot;/&gt;&lt;property id=&quot;20300&quot; value=&quot;Slide 74&quot;/&gt;&lt;property id=&quot;20307&quot; value=&quot;1946&quot;/&gt;&lt;/object&gt;&lt;object type=&quot;3&quot; unique_id=&quot;10105&quot;&gt;&lt;property id=&quot;20148&quot; value=&quot;5&quot;/&gt;&lt;property id=&quot;20300&quot; value=&quot;Slide 59&quot;/&gt;&lt;property id=&quot;20307&quot; value=&quot;1862&quot;/&gt;&lt;/object&gt;&lt;object type=&quot;3&quot; unique_id=&quot;10106&quot;&gt;&lt;property id=&quot;20148&quot; value=&quot;5&quot;/&gt;&lt;property id=&quot;20300&quot; value=&quot;Slide 75&quot;/&gt;&lt;property id=&quot;20307&quot; value=&quot;1863&quot;/&gt;&lt;/object&gt;&lt;object type=&quot;3&quot; unique_id=&quot;10107&quot;&gt;&lt;property id=&quot;20148&quot; value=&quot;5&quot;/&gt;&lt;property id=&quot;20300&quot; value=&quot;Slide 76&quot;/&gt;&lt;property id=&quot;20307&quot; value=&quot;1808&quot;/&gt;&lt;/object&gt;&lt;object type=&quot;3&quot; unique_id=&quot;10108&quot;&gt;&lt;property id=&quot;20148&quot; value=&quot;5&quot;/&gt;&lt;property id=&quot;20300&quot; value=&quot;Slide 77&quot;/&gt;&lt;property id=&quot;20307&quot; value=&quot;1810&quot;/&gt;&lt;/object&gt;&lt;object type=&quot;3&quot; unique_id=&quot;10109&quot;&gt;&lt;property id=&quot;20148&quot; value=&quot;5&quot;/&gt;&lt;property id=&quot;20300&quot; value=&quot;Slide 78&quot;/&gt;&lt;property id=&quot;20307&quot; value=&quot;1866&quot;/&gt;&lt;/object&gt;&lt;object type=&quot;3&quot; unique_id=&quot;10110&quot;&gt;&lt;property id=&quot;20148&quot; value=&quot;5&quot;/&gt;&lt;property id=&quot;20300&quot; value=&quot;Slide 79&quot;/&gt;&lt;property id=&quot;20307&quot; value=&quot;1861&quot;/&gt;&lt;/object&gt;&lt;object type=&quot;3&quot; unique_id=&quot;10111&quot;&gt;&lt;property id=&quot;20148&quot; value=&quot;5&quot;/&gt;&lt;property id=&quot;20300&quot; value=&quot;Slide 80&quot;/&gt;&lt;property id=&quot;20307&quot; value=&quot;1864&quot;/&gt;&lt;/object&gt;&lt;object type=&quot;3&quot; unique_id=&quot;10112&quot;&gt;&lt;property id=&quot;20148&quot; value=&quot;5&quot;/&gt;&lt;property id=&quot;20300&quot; value=&quot;Slide 81&quot;/&gt;&lt;property id=&quot;20307&quot; value=&quot;1881&quot;/&gt;&lt;/object&gt;&lt;object type=&quot;3&quot; unique_id=&quot;10113&quot;&gt;&lt;property id=&quot;20148&quot; value=&quot;5&quot;/&gt;&lt;property id=&quot;20300&quot; value=&quot;Slide 82&quot;/&gt;&lt;property id=&quot;20307&quot; value=&quot;1943&quot;/&gt;&lt;/object&gt;&lt;object type=&quot;3&quot; unique_id=&quot;10114&quot;&gt;&lt;property id=&quot;20148&quot; value=&quot;5&quot;/&gt;&lt;property id=&quot;20300&quot; value=&quot;Slide 86&quot;/&gt;&lt;property id=&quot;20307&quot; value=&quot;1872&quot;/&gt;&lt;/object&gt;&lt;object type=&quot;3&quot; unique_id=&quot;10116&quot;&gt;&lt;property id=&quot;20148&quot; value=&quot;5&quot;/&gt;&lt;property id=&quot;20300&quot; value=&quot;Slide 58&quot;/&gt;&lt;property id=&quot;20307&quot; value=&quot;1908&quot;/&gt;&lt;/object&gt;&lt;object type=&quot;3&quot; unique_id=&quot;10118&quot;&gt;&lt;property id=&quot;20148&quot; value=&quot;5&quot;/&gt;&lt;property id=&quot;20300&quot; value=&quot;Slide 60 - &amp;quot;Maintenance Standards&amp;quot;&quot;/&gt;&lt;property id=&quot;20307&quot; value=&quot;1911&quot;/&gt;&lt;/object&gt;&lt;object type=&quot;3&quot; unique_id=&quot;10119&quot;&gt;&lt;property id=&quot;20148&quot; value=&quot;5&quot;/&gt;&lt;property id=&quot;20300&quot; value=&quot;Slide 61&quot;/&gt;&lt;property id=&quot;20307&quot; value=&quot;1933&quot;/&gt;&lt;/object&gt;&lt;object type=&quot;3&quot; unique_id=&quot;10121&quot;&gt;&lt;property id=&quot;20148&quot; value=&quot;5&quot;/&gt;&lt;property id=&quot;20300&quot; value=&quot;Slide 62&quot;/&gt;&lt;property id=&quot;20307&quot; value=&quot;1930&quot;/&gt;&lt;/object&gt;&lt;object type=&quot;3&quot; unique_id=&quot;10122&quot;&gt;&lt;property id=&quot;20148&quot; value=&quot;5&quot;/&gt;&lt;property id=&quot;20300&quot; value=&quot;Slide 63&quot;/&gt;&lt;property id=&quot;20307&quot; value=&quot;1931&quot;/&gt;&lt;/object&gt;&lt;object type=&quot;3&quot; unique_id=&quot;10123&quot;&gt;&lt;property id=&quot;20148&quot; value=&quot;5&quot;/&gt;&lt;property id=&quot;20300&quot; value=&quot;Slide 64&quot;/&gt;&lt;property id=&quot;20307&quot; value=&quot;1932&quot;/&gt;&lt;/object&gt;&lt;object type=&quot;3&quot; unique_id=&quot;10124&quot;&gt;&lt;property id=&quot;20148&quot; value=&quot;5&quot;/&gt;&lt;property id=&quot;20300&quot; value=&quot;Slide 65 - &amp;quot;Managing Labor&amp;quot;&quot;/&gt;&lt;property id=&quot;20307&quot; value=&quot;1917&quot;/&gt;&lt;/object&gt;&lt;object type=&quot;3&quot; unique_id=&quot;10125&quot;&gt;&lt;property id=&quot;20148&quot; value=&quot;5&quot;/&gt;&lt;property id=&quot;20300&quot; value=&quot;Slide 68 - &amp;quot;Labor Management: 60% to 75%&amp;quot;&quot;/&gt;&lt;property id=&quot;20307&quot; value=&quot;1942&quot;/&gt;&lt;/object&gt;&lt;object type=&quot;3&quot; unique_id=&quot;10126&quot;&gt;&lt;property id=&quot;20148&quot; value=&quot;5&quot;/&gt;&lt;property id=&quot;20300&quot; value=&quot;Slide 69&quot;/&gt;&lt;property id=&quot;20307&quot; value=&quot;1947&quot;/&gt;&lt;/object&gt;&lt;object type=&quot;3&quot; unique_id=&quot;10127&quot;&gt;&lt;property id=&quot;20148&quot; value=&quot;5&quot;/&gt;&lt;property id=&quot;20300&quot; value=&quot;Slide 70&quot;/&gt;&lt;property id=&quot;20307&quot; value=&quot;1948&quot;/&gt;&lt;/object&gt;&lt;object type=&quot;3&quot; unique_id=&quot;10128&quot;&gt;&lt;property id=&quot;20148&quot; value=&quot;5&quot;/&gt;&lt;property id=&quot;20300&quot; value=&quot;Slide 71&quot;/&gt;&lt;property id=&quot;20307&quot; value=&quot;1950&quot;/&gt;&lt;/object&gt;&lt;object type=&quot;3&quot; unique_id=&quot;10129&quot;&gt;&lt;property id=&quot;20148&quot; value=&quot;5&quot;/&gt;&lt;property id=&quot;20300&quot; value=&quot;Slide 72 - &amp;quot;Mow During OFF HOURS:  Late in Day&amp;quot;&quot;/&gt;&lt;property id=&quot;20307&quot; value=&quot;1921&quot;/&gt;&lt;/object&gt;&lt;object type=&quot;3&quot; unique_id=&quot;10130&quot;&gt;&lt;property id=&quot;20148&quot; value=&quot;5&quot;/&gt;&lt;property id=&quot;20300&quot; value=&quot;Slide 73&quot;/&gt;&lt;property id=&quot;20307&quot; value=&quot;1951&quot;/&gt;&lt;/object&gt;&lt;object type=&quot;3&quot; unique_id=&quot;10135&quot;&gt;&lt;property id=&quot;20148&quot; value=&quot;5&quot;/&gt;&lt;property id=&quot;20300&quot; value=&quot;Slide 116&quot;/&gt;&lt;property id=&quot;20307&quot; value=&quot;1618&quot;/&gt;&lt;/object&gt;&lt;object type=&quot;3&quot; unique_id=&quot;10136&quot;&gt;&lt;property id=&quot;20148&quot; value=&quot;5&quot;/&gt;&lt;property id=&quot;20300&quot; value=&quot;Slide 123&quot;/&gt;&lt;property id=&quot;20307&quot; value=&quot;1899&quot;/&gt;&lt;/object&gt;&lt;object type=&quot;3&quot; unique_id=&quot;10141&quot;&gt;&lt;property id=&quot;20148&quot; value=&quot;5&quot;/&gt;&lt;property id=&quot;20300&quot; value=&quot;Slide 119&quot;/&gt;&lt;property id=&quot;20307&quot; value=&quot;1787&quot;/&gt;&lt;/object&gt;&lt;object type=&quot;3&quot; unique_id=&quot;10143&quot;&gt;&lt;property id=&quot;20148&quot; value=&quot;5&quot;/&gt;&lt;property id=&quot;20300&quot; value=&quot;Slide 120&quot;/&gt;&lt;property id=&quot;20307&quot; value=&quot;1877&quot;/&gt;&lt;/object&gt;&lt;object type=&quot;3&quot; unique_id=&quot;10144&quot;&gt;&lt;property id=&quot;20148&quot; value=&quot;5&quot;/&gt;&lt;property id=&quot;20300&quot; value=&quot;Slide 122&quot;/&gt;&lt;property id=&quot;20307&quot; value=&quot;1904&quot;/&gt;&lt;/object&gt;&lt;object type=&quot;3&quot; unique_id=&quot;10157&quot;&gt;&lt;property id=&quot;20148&quot; value=&quot;5&quot;/&gt;&lt;property id=&quot;20300&quot; value=&quot;Slide 121&quot;/&gt;&lt;property id=&quot;20307&quot; value=&quot;1226&quot;/&gt;&lt;/object&gt;&lt;object type=&quot;3&quot; unique_id=&quot;10158&quot;&gt;&lt;property id=&quot;20148&quot; value=&quot;5&quot;/&gt;&lt;property id=&quot;20300&quot; value=&quot;Slide 124&quot;/&gt;&lt;property id=&quot;20307&quot; value=&quot;1227&quot;/&gt;&lt;/object&gt;&lt;object type=&quot;3&quot; unique_id=&quot;10162&quot;&gt;&lt;property id=&quot;20148&quot; value=&quot;5&quot;/&gt;&lt;property id=&quot;20300&quot; value=&quot;Slide 113&quot;/&gt;&lt;property id=&quot;20307&quot; value=&quot;1991&quot;/&gt;&lt;/object&gt;&lt;object type=&quot;3&quot; unique_id=&quot;10163&quot;&gt;&lt;property id=&quot;20148&quot; value=&quot;5&quot;/&gt;&lt;property id=&quot;20300&quot; value=&quot;Slide 114&quot;/&gt;&lt;property id=&quot;20307&quot; value=&quot;1992&quot;/&gt;&lt;/object&gt;&lt;object type=&quot;3&quot; unique_id=&quot;10164&quot;&gt;&lt;property id=&quot;20148&quot; value=&quot;5&quot;/&gt;&lt;property id=&quot;20300&quot; value=&quot;Slide 89&quot;/&gt;&lt;property id=&quot;20307&quot; value=&quot;1993&quot;/&gt;&lt;/object&gt;&lt;object type=&quot;3&quot; unique_id=&quot;10165&quot;&gt;&lt;property id=&quot;20148&quot; value=&quot;5&quot;/&gt;&lt;property id=&quot;20300&quot; value=&quot;Slide 83&quot;/&gt;&lt;property id=&quot;20307&quot; value=&quot;1994&quot;/&gt;&lt;/object&gt;&lt;object type=&quot;3&quot; unique_id=&quot;10166&quot;&gt;&lt;property id=&quot;20148&quot; value=&quot;5&quot;/&gt;&lt;property id=&quot;20300&quot; value=&quot;Slide 84&quot;/&gt;&lt;property id=&quot;20307&quot; value=&quot;1995&quot;/&gt;&lt;/object&gt;&lt;object type=&quot;3&quot; unique_id=&quot;10167&quot;&gt;&lt;property id=&quot;20148&quot; value=&quot;5&quot;/&gt;&lt;property id=&quot;20300&quot; value=&quot;Slide 85&quot;/&gt;&lt;property id=&quot;20307&quot; value=&quot;1996&quot;/&gt;&lt;/object&gt;&lt;object type=&quot;3&quot; unique_id=&quot;12229&quot;&gt;&lt;property id=&quot;20148&quot; value=&quot;5&quot;/&gt;&lt;property id=&quot;20300&quot; value=&quot;Slide 15&quot;/&gt;&lt;property id=&quot;20307&quot; value=&quot;2004&quot;/&gt;&lt;/object&gt;&lt;object type=&quot;3&quot; unique_id=&quot;13288&quot;&gt;&lt;property id=&quot;20148&quot; value=&quot;5&quot;/&gt;&lt;property id=&quot;20300&quot; value=&quot;Slide 18&quot;/&gt;&lt;property id=&quot;20307&quot; value=&quot;2005&quot;/&gt;&lt;/object&gt;&lt;object type=&quot;3&quot; unique_id=&quot;13289&quot;&gt;&lt;property id=&quot;20148&quot; value=&quot;5&quot;/&gt;&lt;property id=&quot;20300&quot; value=&quot;Slide 44&quot;/&gt;&lt;property id=&quot;20307&quot; value=&quot;2006&quot;/&gt;&lt;/object&gt;&lt;object type=&quot;3&quot; unique_id=&quot;1298298&quot;&gt;&lt;property id=&quot;20148&quot; value=&quot;5&quot;/&gt;&lt;property id=&quot;20300&quot; value=&quot;Slide 53&quot;/&gt;&lt;property id=&quot;20307&quot; value=&quot;2024&quot;/&gt;&lt;/object&gt;&lt;object type=&quot;3&quot; unique_id=&quot;1298299&quot;&gt;&lt;property id=&quot;20148&quot; value=&quot;5&quot;/&gt;&lt;property id=&quot;20300&quot; value=&quot;Slide 54&quot;/&gt;&lt;property id=&quot;20307&quot; value=&quot;2025&quot;/&gt;&lt;/object&gt;&lt;object type=&quot;3&quot; unique_id=&quot;1298301&quot;&gt;&lt;property id=&quot;20148&quot; value=&quot;5&quot;/&gt;&lt;property id=&quot;20300&quot; value=&quot;Slide 117&quot;/&gt;&lt;property id=&quot;20307&quot; value=&quot;2029&quot;/&gt;&lt;/object&gt;&lt;object type=&quot;3&quot; unique_id=&quot;1298302&quot;&gt;&lt;property id=&quot;20148&quot; value=&quot;5&quot;/&gt;&lt;property id=&quot;20300&quot; value=&quot;Slide 118&quot;/&gt;&lt;property id=&quot;20307&quot; value=&quot;2028&quot;/&gt;&lt;/object&gt;&lt;object type=&quot;3&quot; unique_id=&quot;1619221&quot;&gt;&lt;property id=&quot;20148&quot; value=&quot;5&quot;/&gt;&lt;property id=&quot;20300&quot; value=&quot;Slide 56&quot;/&gt;&lt;property id=&quot;20307&quot; value=&quot;2031&quot;/&gt;&lt;/object&gt;&lt;object type=&quot;3&quot; unique_id=&quot;1624326&quot;&gt;&lt;property id=&quot;20148&quot; value=&quot;5&quot;/&gt;&lt;property id=&quot;20300&quot; value=&quot;Slide 49&quot;/&gt;&lt;property id=&quot;20307&quot; value=&quot;2038&quot;/&gt;&lt;/object&gt;&lt;object type=&quot;3&quot; unique_id=&quot;1624327&quot;&gt;&lt;property id=&quot;20148&quot; value=&quot;5&quot;/&gt;&lt;property id=&quot;20300&quot; value=&quot;Slide 52&quot;/&gt;&lt;property id=&quot;20307&quot; value=&quot;2044&quot;/&gt;&lt;/object&gt;&lt;object type=&quot;3&quot; unique_id=&quot;1624328&quot;&gt;&lt;property id=&quot;20148&quot; value=&quot;5&quot;/&gt;&lt;property id=&quot;20300&quot; value=&quot;Slide 66&quot;/&gt;&lt;property id=&quot;20307&quot; value=&quot;2042&quot;/&gt;&lt;/object&gt;&lt;object type=&quot;3&quot; unique_id=&quot;1624329&quot;&gt;&lt;property id=&quot;20148&quot; value=&quot;5&quot;/&gt;&lt;property id=&quot;20300&quot; value=&quot;Slide 67&quot;/&gt;&lt;property id=&quot;20307&quot; value=&quot;2043&quot;/&gt;&lt;/object&gt;&lt;object type=&quot;3&quot; unique_id=&quot;1626251&quot;&gt;&lt;property id=&quot;20148&quot; value=&quot;5&quot;/&gt;&lt;property id=&quot;20300&quot; value=&quot;Slide 1&quot;/&gt;&lt;property id=&quot;20307&quot; value=&quot;2045&quot;/&gt;&lt;/object&gt;&lt;object type=&quot;3&quot; unique_id=&quot;1626252&quot;&gt;&lt;property id=&quot;20148&quot; value=&quot;5&quot;/&gt;&lt;property id=&quot;20300&quot; value=&quot;Slide 2&quot;/&gt;&lt;property id=&quot;20307&quot; value=&quot;2046&quot;/&gt;&lt;/object&gt;&lt;object type=&quot;3&quot; unique_id=&quot;1626253&quot;&gt;&lt;property id=&quot;20148&quot; value=&quot;5&quot;/&gt;&lt;property id=&quot;20300&quot; value=&quot;Slide 3&quot;/&gt;&lt;property id=&quot;20307&quot; value=&quot;2047&quot;/&gt;&lt;/object&gt;&lt;object type=&quot;3&quot; unique_id=&quot;1626254&quot;&gt;&lt;property id=&quot;20148&quot; value=&quot;5&quot;/&gt;&lt;property id=&quot;20300&quot; value=&quot;Slide 4&quot;/&gt;&lt;property id=&quot;20307&quot; value=&quot;2049&quot;/&gt;&lt;/object&gt;&lt;object type=&quot;3&quot; unique_id=&quot;1626255&quot;&gt;&lt;property id=&quot;20148&quot; value=&quot;5&quot;/&gt;&lt;property id=&quot;20300&quot; value=&quot;Slide 5&quot;/&gt;&lt;property id=&quot;20307&quot; value=&quot;2050&quot;/&gt;&lt;/object&gt;&lt;/object&gt;&lt;object type=&quot;8&quot; unique_id=&quot;1033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9B59D788-420A-40EF-8E91-E0F70E8E6023}_26.png&quot;/&gt;&lt;left val=&quot;479&quot;/&gt;&lt;top val=&quot;521&quot;/&gt;&lt;width val=&quot;240&quot;/&gt;&lt;height val=&quot;19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F572D6CF-222F-4F72-8FD7-C1EF0C156C74}_26.png&quot;/&gt;&lt;left val=&quot;0&quot;/&gt;&lt;top val=&quot;517&quot;/&gt;&lt;width val=&quot;720&quot;/&gt;&lt;height val=&quot;2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&quot;/&gt;&lt;lineCharCount val=&quot;16&quot;/&gt;&lt;lineCharCount val=&quot;21&quot;/&gt;&lt;lineCharCount val=&quot;17&quot;/&gt;&lt;lineCharCount val=&quot;17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B506B886-BAFF-4BF3-85BE-BE1A9D53216E}_2.png&quot;/&gt;&lt;left val=&quot;17&quot;/&gt;&lt;top val=&quot;9&quot;/&gt;&lt;width val=&quot;696&quot;/&gt;&lt;height val=&quot;261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F0E9D91F-CC8E-47D8-B92C-C0D35EB826E1}_2.png&quot;/&gt;&lt;left val=&quot;373&quot;/&gt;&lt;top val=&quot;478&quot;/&gt;&lt;width val=&quot;306&quot;/&gt;&lt;height val=&quot;3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19C495B4-24EB-49C4-82DB-123A6B9A2908}_62.png&quot;/&gt;&lt;left val=&quot;0&quot;/&gt;&lt;top val=&quot;34&quot;/&gt;&lt;width val=&quot;720&quot;/&gt;&lt;height val=&quot;7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GOLFCO~1\AppData\Local\Temp\~CaFB2E\data\asimages\{F1F4FB71-AA88-46AF-B46E-6BF6C5E20BB6}_62.png&quot;/&gt;&lt;left val=&quot;202&quot;/&gt;&lt;top val=&quot;106&quot;/&gt;&lt;width val=&quot;397&quot;/&gt;&lt;height val=&quot;39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04D3C1F5-7C57-480B-8BC1-56DBA27A744B}_62.png&quot;/&gt;&lt;left val=&quot;145&quot;/&gt;&lt;top val=&quot;192&quot;/&gt;&lt;width val=&quot;58&quot;/&gt;&lt;height val=&quot;3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51297870-B1AC-4FE4-BF35-3909DA367F61}_62.png&quot;/&gt;&lt;left val=&quot;145&quot;/&gt;&lt;top val=&quot;308&quot;/&gt;&lt;width val=&quot;58&quot;/&gt;&lt;height val=&quot;3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7523B40A-28A2-4AA5-A0A6-023F4D7E8C36}_62.png&quot;/&gt;&lt;left val=&quot;145&quot;/&gt;&lt;top val=&quot;432&quot;/&gt;&lt;width val=&quot;64&quot;/&gt;&lt;height val=&quot;3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9&quot;/&gt;&lt;lineCharCount val=&quot;27&quot;/&gt;&lt;lineCharCount val=&quot;24&quot;/&gt;&lt;lineCharCount val=&quot;28&quot;/&gt;&lt;lineCharCount val=&quot;17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5E817D29-C1A0-4E81-9623-B5C87C80DDF2}_62.png&quot;/&gt;&lt;left val=&quot;456&quot;/&gt;&lt;top val=&quot;111&quot;/&gt;&lt;width val=&quot;267&quot;/&gt;&lt;height val=&quot;13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6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653DECC9-2BF0-4FEF-872C-446B15EFFE3E}_63.png&quot;/&gt;&lt;left val=&quot;0&quot;/&gt;&lt;top val=&quot;34&quot;/&gt;&lt;width val=&quot;720&quot;/&gt;&lt;height val=&quot;7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GOLFCO~1\AppData\Local\Temp\~CaFB2E\data\asimages\{FF1D9AC0-56A3-4D39-9580-B2A8A59D46C4}_63.png&quot;/&gt;&lt;left val=&quot;-1&quot;/&gt;&lt;top val=&quot;100&quot;/&gt;&lt;width val=&quot;723&quot;/&gt;&lt;height val=&quot;40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D9494889-AD9E-4304-A1F1-2ADF0223A98F}_2.png&quot;/&gt;&lt;left val=&quot;0&quot;/&gt;&lt;top val=&quot;518&quot;/&gt;&lt;width val=&quot;720&quot;/&gt;&lt;height val=&quot;2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8&quot;/&gt;&lt;lineCharCount val=&quot;7&quot;/&gt;&lt;lineCharCount val=&quot;8&quot;/&gt;&lt;lineCharCount val=&quot;10&quot;/&gt;&lt;lineCharCount val=&quot;1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1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4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9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5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8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3&quot;/&gt;&lt;lineCharCount val=&quot;11&quot;/&gt;&lt;lineCharCount val=&quot;1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14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9&quot;/&gt;&lt;lineCharCount val=&quot;16&quot;/&gt;&lt;lineCharCount val=&quot;9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23180D55-CCF9-4429-AEBA-3E8669D4FA3A}_1.png&quot;/&gt;&lt;left val=&quot;479&quot;/&gt;&lt;top val=&quot;521&quot;/&gt;&lt;width val=&quot;240&quot;/&gt;&lt;height val=&quot;1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GOLFCO~1\AppData\Local\Temp\~CaFB2E\data\asimages\{12F62567-86F5-426C-91DB-4F176F854908}_1.png&quot;/&gt;&lt;left val=&quot;0&quot;/&gt;&lt;top val=&quot;517&quot;/&gt;&lt;width val=&quot;720&quot;/&gt;&lt;height val=&quot;22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6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8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J Keegan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effectLst>
          <a:glow rad="228600">
            <a:schemeClr val="accent1">
              <a:satMod val="175000"/>
              <a:alpha val="40000"/>
            </a:schemeClr>
          </a:glo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5036815ABEA49BA31993FAF0D9FAF" ma:contentTypeVersion="8" ma:contentTypeDescription="Create a new document." ma:contentTypeScope="" ma:versionID="b9c9bd498bd38420fd2c05ffd88b4d80">
  <xsd:schema xmlns:xsd="http://www.w3.org/2001/XMLSchema" xmlns:xs="http://www.w3.org/2001/XMLSchema" xmlns:p="http://schemas.microsoft.com/office/2006/metadata/properties" xmlns:ns2="5f03459f-1f8a-48d4-822a-c0c4fef43797" xmlns:ns3="dd416aab-a621-4b9b-992a-95b461e7935e" targetNamespace="http://schemas.microsoft.com/office/2006/metadata/properties" ma:root="true" ma:fieldsID="0c463d15ca96abdfd19f30c67a788fbe" ns2:_="" ns3:_="">
    <xsd:import namespace="5f03459f-1f8a-48d4-822a-c0c4fef43797"/>
    <xsd:import namespace="dd416aab-a621-4b9b-992a-95b461e793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3459f-1f8a-48d4-822a-c0c4fef437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6aab-a621-4b9b-992a-95b461e79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86BD95-701B-4E74-A29F-44655D5D8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3459f-1f8a-48d4-822a-c0c4fef43797"/>
    <ds:schemaRef ds:uri="dd416aab-a621-4b9b-992a-95b461e793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6FD1A0-C9AA-4577-BB98-90CE09CF6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5FBDA-F87A-4680-9598-EF5294B86291}">
  <ds:schemaRefs>
    <ds:schemaRef ds:uri="http://www.w3.org/XML/1998/namespace"/>
    <ds:schemaRef ds:uri="http://purl.org/dc/elements/1.1/"/>
    <ds:schemaRef ds:uri="http://purl.org/dc/terms/"/>
    <ds:schemaRef ds:uri="dd416aab-a621-4b9b-992a-95b461e7935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f03459f-1f8a-48d4-822a-c0c4fef4379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ppt3AE.tmp</Template>
  <TotalTime>125050</TotalTime>
  <Words>1734</Words>
  <Application>Microsoft Office PowerPoint</Application>
  <PresentationFormat>On-screen Show (4:3)</PresentationFormat>
  <Paragraphs>573</Paragraphs>
  <Slides>75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75</vt:i4>
      </vt:variant>
    </vt:vector>
  </HeadingPairs>
  <TitlesOfParts>
    <vt:vector size="110" baseType="lpstr">
      <vt:lpstr>MS Mincho</vt:lpstr>
      <vt:lpstr>Arial</vt:lpstr>
      <vt:lpstr>Blackadder ITC</vt:lpstr>
      <vt:lpstr>Calibri</vt:lpstr>
      <vt:lpstr>Calibri</vt:lpstr>
      <vt:lpstr>Calibri Light</vt:lpstr>
      <vt:lpstr>Cambria</vt:lpstr>
      <vt:lpstr>Century Gothic</vt:lpstr>
      <vt:lpstr>Corbel</vt:lpstr>
      <vt:lpstr>Franklin Gothic Book</vt:lpstr>
      <vt:lpstr>Garamond</vt:lpstr>
      <vt:lpstr>Source Sans Pro</vt:lpstr>
      <vt:lpstr>Tahoma</vt:lpstr>
      <vt:lpstr>Tempus Sans ITC</vt:lpstr>
      <vt:lpstr>Times New Roman</vt:lpstr>
      <vt:lpstr>Verdana</vt:lpstr>
      <vt:lpstr>Wingdings</vt:lpstr>
      <vt:lpstr>ヒラギノ角ゴ Pro W3</vt:lpstr>
      <vt:lpstr>1_Office Theme</vt:lpstr>
      <vt:lpstr>13_Custom Design</vt:lpstr>
      <vt:lpstr>25_Custom Design</vt:lpstr>
      <vt:lpstr>2_Custom Design</vt:lpstr>
      <vt:lpstr>2_Office Theme</vt:lpstr>
      <vt:lpstr>4_Office Theme</vt:lpstr>
      <vt:lpstr>14_Custom Design</vt:lpstr>
      <vt:lpstr>15_Custom Design</vt:lpstr>
      <vt:lpstr>3_Office Theme</vt:lpstr>
      <vt:lpstr>5_Office Theme</vt:lpstr>
      <vt:lpstr>16_Custom Design</vt:lpstr>
      <vt:lpstr>6_Office Theme</vt:lpstr>
      <vt:lpstr>3_Custom Design</vt:lpstr>
      <vt:lpstr>7_Office Theme</vt:lpstr>
      <vt:lpstr>18_Custom Design</vt:lpstr>
      <vt:lpstr>19_Custom Design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Strategic Plan</vt:lpstr>
      <vt:lpstr>A Strategic Plan</vt:lpstr>
      <vt:lpstr>PowerPoint Presentation</vt:lpstr>
      <vt:lpstr>Dissertation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Performance Municipal vs. Daily Fee Golf Courses </vt:lpstr>
      <vt:lpstr>PowerPoint Presentation</vt:lpstr>
      <vt:lpstr>PowerPoint Presentation</vt:lpstr>
      <vt:lpstr>PowerPoint Presentation</vt:lpstr>
      <vt:lpstr>PowerPoint Presentation</vt:lpstr>
    </vt:vector>
  </TitlesOfParts>
  <Company>SPINS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Naperville GLMA Weather summary</dc:title>
  <dc:creator>JJ Keegan</dc:creator>
  <cp:lastModifiedBy>Amanda Schellinger</cp:lastModifiedBy>
  <cp:revision>1410</cp:revision>
  <cp:lastPrinted>2017-01-23T14:48:24Z</cp:lastPrinted>
  <dcterms:created xsi:type="dcterms:W3CDTF">2000-04-14T04:11:04Z</dcterms:created>
  <dcterms:modified xsi:type="dcterms:W3CDTF">2018-04-05T20:08:20Z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0x010100A855036815ABEA49BA31993FAF0D9FAF</vt:lpwstr>
  </property>
</Properties>
</file>